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4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4DA6A0F-99EA-4604-8966-62FA41B898D6}" type="datetimeFigureOut">
              <a:rPr lang="he-IL" smtClean="0"/>
              <a:pPr/>
              <a:t>כ"ב/שבט/תשע"ב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0F3E08-70C2-4ACF-B947-1C5CFCB59CE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9446-4400-426D-BD6A-E4A8E5167DB1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733E-F7DA-4F88-B41D-199035EA7342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180D-2A9B-4A91-AA8B-11FCBDB82F02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ED3A-FC84-45E3-801A-12D7F4975906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2BAF-645F-48A7-90AD-A05298522A70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8A2E2-EA81-4773-B5DD-531E61AC38A3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1A8A1-D26B-4450-ABC1-41CFDB1CC12A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5B66-5120-47D9-8F4F-D1F58A716831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3FBE-541A-433C-92C5-92230E026942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CD28-CE5F-4711-9970-5D99F59E8D31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59093-C7CB-40E4-BC98-8815629B6CDD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2A0E-4973-46A2-BD25-8CE7BD02217C}" type="datetime8">
              <a:rPr lang="he-IL" smtClean="0"/>
              <a:pPr/>
              <a:t>15 פברואר 12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A4F9-295D-4191-B511-2BF0BDDDF7F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aat.ac.il/daat/tanach/albom/pictures/32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http://www.daat.ac.il/daat/tanach/albom/pictures/s32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rtist.co.il/artists/yarnizki/yar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images.google.co.il/images?q=tbn:ORSa0IIFBHgmmM:http://artist.co.il/artists/yarnizki/yar3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aat.ac.il/daat/tanach/albom/pictures/31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daat.ac.il/daat/tanach/albom/pictures/s31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dirty="0" smtClean="0">
                <a:latin typeface="Aharoni" pitchFamily="2" charset="-79"/>
                <a:cs typeface="Aharoni" pitchFamily="2" charset="-79"/>
              </a:rPr>
              <a:t>פרק י'</a:t>
            </a:r>
            <a:endParaRPr lang="he-IL" sz="16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bg2">
                    <a:lumMod val="75000"/>
                  </a:schemeClr>
                </a:solidFill>
                <a:cs typeface="+mn-cs"/>
              </a:rPr>
              <a:t>2 ניסים במלחמה:</a:t>
            </a:r>
            <a:endParaRPr lang="he-IL" sz="6000" b="1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93976" y="2492896"/>
            <a:ext cx="5150024" cy="7589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4800" b="1" dirty="0" smtClean="0">
                <a:solidFill>
                  <a:srgbClr val="002060"/>
                </a:solidFill>
                <a:cs typeface="+mn-cs"/>
              </a:rPr>
              <a:t>ה' השליך על האויב הבורח אבנים מן השמים.</a:t>
            </a:r>
            <a:endParaRPr lang="he-IL" sz="48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5" name="תמונה 4" descr="אבנים גדולות מהשמים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3893010" cy="57040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e-IL" sz="5400" b="1" dirty="0" smtClean="0">
                <a:solidFill>
                  <a:schemeClr val="bg2">
                    <a:lumMod val="75000"/>
                  </a:schemeClr>
                </a:solidFill>
              </a:rPr>
              <a:t>"שמש בגבעון דום וירח בעמק </a:t>
            </a:r>
            <a:r>
              <a:rPr lang="he-IL" sz="5400" b="1" dirty="0" smtClean="0">
                <a:solidFill>
                  <a:schemeClr val="bg2">
                    <a:lumMod val="75000"/>
                  </a:schemeClr>
                </a:solidFill>
              </a:rPr>
              <a:t>איילון</a:t>
            </a:r>
            <a:r>
              <a:rPr lang="he-IL" sz="5400" b="1" dirty="0" smtClean="0">
                <a:solidFill>
                  <a:schemeClr val="bg2">
                    <a:lumMod val="75000"/>
                  </a:schemeClr>
                </a:solidFill>
              </a:rPr>
              <a:t>."</a:t>
            </a:r>
            <a:endParaRPr lang="he-IL" sz="54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139952" y="1556792"/>
            <a:ext cx="4680520" cy="46085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e-IL" sz="4400" b="1" dirty="0" smtClean="0">
                <a:solidFill>
                  <a:schemeClr val="bg2">
                    <a:lumMod val="75000"/>
                  </a:schemeClr>
                </a:solidFill>
              </a:rPr>
              <a:t>כדי לסיים את המלחמה באותו יום, יהושע בקש מה' להאריך את היום כדי שיוכל לגמור את המלחמה, כשהחיילים של האויב עייפים.</a:t>
            </a:r>
            <a:endParaRPr lang="en-US" sz="4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2050" name="Picture 2" descr="http://www.daat.ac.il/daat/tanach/albom/pictures/s32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67544" y="1597458"/>
            <a:ext cx="3329856" cy="448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 descr="שמש בגבעון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1557150"/>
            <a:ext cx="3621558" cy="4522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he-IL" sz="5400" b="1" dirty="0" smtClean="0">
                <a:solidFill>
                  <a:schemeClr val="bg2">
                    <a:lumMod val="75000"/>
                  </a:schemeClr>
                </a:solidFill>
              </a:rPr>
              <a:t>"שמש בגבעון דום וירח בעמק </a:t>
            </a:r>
            <a:r>
              <a:rPr lang="he-IL" sz="5400" b="1" dirty="0" err="1" smtClean="0">
                <a:solidFill>
                  <a:schemeClr val="bg2">
                    <a:lumMod val="75000"/>
                  </a:schemeClr>
                </a:solidFill>
              </a:rPr>
              <a:t>אילון</a:t>
            </a:r>
            <a:r>
              <a:rPr lang="he-IL" sz="5400" b="1" dirty="0" smtClean="0">
                <a:solidFill>
                  <a:schemeClr val="bg2">
                    <a:lumMod val="75000"/>
                  </a:schemeClr>
                </a:solidFill>
              </a:rPr>
              <a:t>."</a:t>
            </a:r>
            <a:endParaRPr lang="he-IL" sz="54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3074" name="Picture 2" descr="http://images.google.co.il/images?q=tbn:ORSa0IIFBHgmmM:http://artist.co.il/artists/yarnizki/yar3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475656" y="1844824"/>
            <a:ext cx="6264696" cy="431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46368" cy="7589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4800" b="1" dirty="0" smtClean="0">
                <a:solidFill>
                  <a:srgbClr val="002060"/>
                </a:solidFill>
                <a:cs typeface="+mn-cs"/>
              </a:rPr>
              <a:t>בני ישראל נצחו במלחמה.</a:t>
            </a:r>
            <a:endParaRPr lang="he-IL" sz="48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6" name="תמונה 5" descr="לכיש הפסידו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340768"/>
            <a:ext cx="3744416" cy="5026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93976" y="2492896"/>
            <a:ext cx="5150024" cy="7589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4800" b="1" dirty="0" smtClean="0">
                <a:solidFill>
                  <a:srgbClr val="002060"/>
                </a:solidFill>
                <a:cs typeface="+mn-cs"/>
              </a:rPr>
              <a:t>5 המלכים ברחו והתחבאו במערה במקדה</a:t>
            </a:r>
            <a:endParaRPr lang="he-IL" sz="4800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4" name="תמונה 3" descr="חמשת המלכים התחבאו במער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4044244" cy="5991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534400" cy="7589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dirty="0" smtClean="0">
                <a:solidFill>
                  <a:srgbClr val="002060"/>
                </a:solidFill>
                <a:cs typeface="+mn-cs"/>
              </a:rPr>
              <a:t>אחרי שיהושע ובני ישראל כבשו את יריחו והעי, מלך גבעון החליט לכרות איתם ברית, כדי שהם לא יתקפו אותו (בגלל שהם חזקים </a:t>
            </a:r>
            <a:r>
              <a:rPr lang="he-IL" b="1" dirty="0" err="1" smtClean="0">
                <a:solidFill>
                  <a:srgbClr val="002060"/>
                </a:solidFill>
                <a:cs typeface="+mn-cs"/>
              </a:rPr>
              <a:t>וה</a:t>
            </a:r>
            <a:r>
              <a:rPr lang="he-IL" b="1" dirty="0" smtClean="0">
                <a:solidFill>
                  <a:srgbClr val="002060"/>
                </a:solidFill>
                <a:cs typeface="+mn-cs"/>
              </a:rPr>
              <a:t>' עוזר להם).</a:t>
            </a:r>
            <a:endParaRPr lang="he-IL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95536" y="476672"/>
            <a:ext cx="8424936" cy="57241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6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ידיעות אחרונות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he-IL" sz="4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ea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5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מלך גבעון כרת ברית עם יהושע. אם מישהו יתקוף אותו, יהושע הבטיח להגן עליו.</a:t>
            </a:r>
            <a:endParaRPr kumimoji="0" lang="he-IL" sz="80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676456" cy="758952"/>
          </a:xfrm>
        </p:spPr>
        <p:txBody>
          <a:bodyPr>
            <a:noAutofit/>
          </a:bodyPr>
          <a:lstStyle/>
          <a:p>
            <a:r>
              <a:rPr lang="he-IL" sz="6000" b="1" dirty="0">
                <a:cs typeface="+mn-cs"/>
              </a:rPr>
              <a:t>מלך ירושלים </a:t>
            </a:r>
            <a:r>
              <a:rPr lang="he-IL" sz="6000" b="1" dirty="0" err="1">
                <a:cs typeface="+mn-cs"/>
              </a:rPr>
              <a:t>אדוניצדק</a:t>
            </a:r>
            <a:r>
              <a:rPr lang="he-IL" sz="6000" b="1" dirty="0">
                <a:cs typeface="+mn-cs"/>
              </a:rPr>
              <a:t> שומע על הברית:</a:t>
            </a:r>
            <a:r>
              <a:rPr lang="en-US" sz="6000" dirty="0">
                <a:cs typeface="+mn-cs"/>
              </a:rPr>
              <a:t/>
            </a:r>
            <a:br>
              <a:rPr lang="en-US" sz="6000" dirty="0">
                <a:cs typeface="+mn-cs"/>
              </a:rPr>
            </a:br>
            <a:r>
              <a:rPr lang="he-IL" sz="6000" dirty="0">
                <a:cs typeface="+mn-cs"/>
              </a:rPr>
              <a:t> 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he-IL" dirty="0">
                <a:cs typeface="+mn-cs"/>
              </a:rPr>
              <a:t> 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he-IL" dirty="0">
                <a:cs typeface="+mn-cs"/>
              </a:rPr>
              <a:t> </a:t>
            </a:r>
            <a:r>
              <a:rPr lang="he-IL" dirty="0" smtClean="0">
                <a:cs typeface="+mn-cs"/>
              </a:rPr>
              <a:t>מלך </a:t>
            </a:r>
            <a:r>
              <a:rPr lang="he-IL" dirty="0">
                <a:cs typeface="+mn-cs"/>
              </a:rPr>
              <a:t>ירושלים כועס מאוד בגלל שמלך גבעון בגד בו !!! </a:t>
            </a:r>
            <a:r>
              <a:rPr lang="en-US" dirty="0">
                <a:cs typeface="+mn-cs"/>
              </a:rPr>
              <a:t/>
            </a:r>
            <a:br>
              <a:rPr lang="en-US" dirty="0">
                <a:cs typeface="+mn-cs"/>
              </a:rPr>
            </a:br>
            <a:r>
              <a:rPr lang="he-IL" dirty="0">
                <a:cs typeface="+mn-cs"/>
              </a:rPr>
              <a:t>(הייתה למלך גבעון ברית עם מלכי כנען)</a:t>
            </a:r>
            <a:endParaRPr lang="he-IL" b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534400" cy="758952"/>
          </a:xfrm>
        </p:spPr>
        <p:txBody>
          <a:bodyPr>
            <a:noAutofit/>
          </a:bodyPr>
          <a:lstStyle/>
          <a:p>
            <a:pPr marL="2422525" indent="-2422525" algn="r"/>
            <a:r>
              <a:rPr lang="he-IL" dirty="0" smtClean="0"/>
              <a:t>       </a:t>
            </a:r>
            <a:r>
              <a:rPr lang="he-IL" sz="4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מלך </a:t>
            </a:r>
            <a:r>
              <a:rPr lang="he-IL" sz="4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ירושלים מתקשר ל-4 מלכים: </a:t>
            </a:r>
            <a:r>
              <a:rPr lang="he-I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he-IL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he-IL" b="1" dirty="0" smtClean="0">
                <a:solidFill>
                  <a:schemeClr val="bg2"/>
                </a:solidFill>
                <a:cs typeface="+mn-cs"/>
              </a:rPr>
              <a:t/>
            </a:r>
            <a:br>
              <a:rPr lang="he-IL" b="1" dirty="0" smtClean="0">
                <a:solidFill>
                  <a:schemeClr val="bg2"/>
                </a:solidFill>
                <a:cs typeface="+mn-cs"/>
              </a:rPr>
            </a:br>
            <a:r>
              <a:rPr lang="he-IL" b="1" dirty="0" err="1" smtClean="0">
                <a:solidFill>
                  <a:schemeClr val="bg2"/>
                </a:solidFill>
                <a:cs typeface="+mn-cs"/>
              </a:rPr>
              <a:t>הוהם</a:t>
            </a:r>
            <a:r>
              <a:rPr lang="he-IL" b="1" dirty="0" smtClean="0">
                <a:solidFill>
                  <a:schemeClr val="bg2"/>
                </a:solidFill>
                <a:cs typeface="+mn-cs"/>
              </a:rPr>
              <a:t> </a:t>
            </a:r>
            <a:r>
              <a:rPr lang="he-IL" b="1" dirty="0">
                <a:solidFill>
                  <a:schemeClr val="bg2"/>
                </a:solidFill>
                <a:cs typeface="+mn-cs"/>
              </a:rPr>
              <a:t>מלך חברון</a:t>
            </a:r>
            <a:r>
              <a:rPr lang="he-IL" b="1" dirty="0" smtClean="0">
                <a:solidFill>
                  <a:schemeClr val="bg2"/>
                </a:solidFill>
                <a:cs typeface="+mn-cs"/>
              </a:rPr>
              <a:t>.</a:t>
            </a:r>
            <a:r>
              <a:rPr lang="en-US" b="1" dirty="0">
                <a:solidFill>
                  <a:schemeClr val="bg2"/>
                </a:solidFill>
                <a:cs typeface="+mn-cs"/>
              </a:rPr>
              <a:t/>
            </a:r>
            <a:br>
              <a:rPr lang="en-US" b="1" dirty="0">
                <a:solidFill>
                  <a:schemeClr val="bg2"/>
                </a:solidFill>
                <a:cs typeface="+mn-cs"/>
              </a:rPr>
            </a:br>
            <a:r>
              <a:rPr lang="he-IL" b="1" dirty="0" err="1" smtClean="0">
                <a:solidFill>
                  <a:schemeClr val="bg2"/>
                </a:solidFill>
                <a:cs typeface="+mn-cs"/>
              </a:rPr>
              <a:t>פראם</a:t>
            </a:r>
            <a:r>
              <a:rPr lang="he-IL" b="1" dirty="0" smtClean="0">
                <a:solidFill>
                  <a:schemeClr val="bg2"/>
                </a:solidFill>
                <a:cs typeface="+mn-cs"/>
              </a:rPr>
              <a:t> מלך </a:t>
            </a:r>
            <a:r>
              <a:rPr lang="he-IL" b="1" dirty="0" err="1" smtClean="0">
                <a:solidFill>
                  <a:schemeClr val="bg2"/>
                </a:solidFill>
                <a:cs typeface="+mn-cs"/>
              </a:rPr>
              <a:t>ירמות</a:t>
            </a:r>
            <a:r>
              <a:rPr lang="he-IL" b="1" dirty="0" smtClean="0">
                <a:solidFill>
                  <a:schemeClr val="bg2"/>
                </a:solidFill>
                <a:cs typeface="+mn-cs"/>
              </a:rPr>
              <a:t>.</a:t>
            </a:r>
            <a:r>
              <a:rPr lang="en-US" b="1" dirty="0" smtClean="0">
                <a:solidFill>
                  <a:schemeClr val="bg2"/>
                </a:solidFill>
                <a:cs typeface="+mn-cs"/>
              </a:rPr>
              <a:t> </a:t>
            </a:r>
            <a:br>
              <a:rPr lang="en-US" b="1" dirty="0" smtClean="0">
                <a:solidFill>
                  <a:schemeClr val="bg2"/>
                </a:solidFill>
                <a:cs typeface="+mn-cs"/>
              </a:rPr>
            </a:br>
            <a:r>
              <a:rPr lang="he-IL" b="1" dirty="0" smtClean="0">
                <a:solidFill>
                  <a:schemeClr val="bg2"/>
                </a:solidFill>
                <a:cs typeface="+mn-cs"/>
              </a:rPr>
              <a:t>יפיע </a:t>
            </a:r>
            <a:r>
              <a:rPr lang="he-IL" b="1" dirty="0">
                <a:solidFill>
                  <a:schemeClr val="bg2"/>
                </a:solidFill>
                <a:cs typeface="+mn-cs"/>
              </a:rPr>
              <a:t>מלך לכיש.</a:t>
            </a:r>
            <a:r>
              <a:rPr lang="en-US" b="1" dirty="0">
                <a:solidFill>
                  <a:schemeClr val="bg2"/>
                </a:solidFill>
                <a:cs typeface="+mn-cs"/>
              </a:rPr>
              <a:t/>
            </a:r>
            <a:br>
              <a:rPr lang="en-US" b="1" dirty="0">
                <a:solidFill>
                  <a:schemeClr val="bg2"/>
                </a:solidFill>
                <a:cs typeface="+mn-cs"/>
              </a:rPr>
            </a:br>
            <a:r>
              <a:rPr lang="he-IL" b="1" dirty="0">
                <a:solidFill>
                  <a:schemeClr val="bg2"/>
                </a:solidFill>
                <a:cs typeface="+mn-cs"/>
              </a:rPr>
              <a:t>דביר מלך עגלון.</a:t>
            </a: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971600" y="2636912"/>
            <a:ext cx="2632348" cy="3717032"/>
            <a:chOff x="2700" y="9900"/>
            <a:chExt cx="1695" cy="3330"/>
          </a:xfrm>
        </p:grpSpPr>
        <p:pic>
          <p:nvPicPr>
            <p:cNvPr id="2051" name="Picture 3" descr="MCj0343467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0" y="10260"/>
              <a:ext cx="1695" cy="29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2" name="Picture 4" descr="MMj03544710000[1]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0" y="9900"/>
              <a:ext cx="600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755576" y="188640"/>
            <a:ext cx="7776864" cy="1584176"/>
          </a:xfrm>
          <a:prstGeom prst="wedgeRoundRectCallout">
            <a:avLst>
              <a:gd name="adj1" fmla="val -26786"/>
              <a:gd name="adj2" fmla="val 10768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e-IL" sz="3200" b="1" dirty="0">
                <a:solidFill>
                  <a:srgbClr val="7030A0"/>
                </a:solidFill>
              </a:rPr>
              <a:t>חברי המלכים. אני מאוד כועס על הגבעונים בגלל שהם כרתו ברית עם </a:t>
            </a:r>
            <a:r>
              <a:rPr lang="he-IL" sz="3200" b="1" dirty="0" smtClean="0">
                <a:solidFill>
                  <a:srgbClr val="7030A0"/>
                </a:solidFill>
              </a:rPr>
              <a:t>יהושע</a:t>
            </a:r>
            <a:r>
              <a:rPr lang="he-IL" sz="3200" b="1" dirty="0">
                <a:solidFill>
                  <a:srgbClr val="7030A0"/>
                </a:solidFill>
              </a:rPr>
              <a:t>. בואו נלחם בהם ונכה אותם!</a:t>
            </a:r>
            <a:endParaRPr lang="en-US" sz="11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15616" y="548680"/>
            <a:ext cx="7200800" cy="504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מברק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יהושע, עזור לנו!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5 מלכים תוקפים אותנו. 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בוא להציל אותנו בבקשה!</a:t>
            </a: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e-IL" sz="5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מאת: הגבעונים.</a:t>
            </a:r>
            <a:endParaRPr kumimoji="0" lang="he-IL" sz="5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bg2">
                    <a:lumMod val="75000"/>
                  </a:schemeClr>
                </a:solidFill>
                <a:cs typeface="+mn-cs"/>
              </a:rPr>
              <a:t>המלחמה נגד 5 המלכים</a:t>
            </a:r>
            <a:endParaRPr lang="he-IL" sz="54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5400" b="1" dirty="0" smtClean="0">
                <a:solidFill>
                  <a:schemeClr val="bg2">
                    <a:lumMod val="75000"/>
                  </a:schemeClr>
                </a:solidFill>
                <a:cs typeface="+mn-cs"/>
              </a:rPr>
              <a:t>המלחמה נגד 5 המלכים</a:t>
            </a:r>
            <a:endParaRPr lang="he-IL" sz="5400" dirty="0">
              <a:solidFill>
                <a:schemeClr val="bg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139952" y="1844824"/>
            <a:ext cx="4680520" cy="39212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e-IL" sz="4400" b="1" dirty="0" smtClean="0">
                <a:solidFill>
                  <a:schemeClr val="bg2">
                    <a:lumMod val="75000"/>
                  </a:schemeClr>
                </a:solidFill>
              </a:rPr>
              <a:t>תכסיס:</a:t>
            </a:r>
            <a:endParaRPr lang="en-US" sz="4400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he-IL" sz="4400" b="1" dirty="0" smtClean="0">
                <a:solidFill>
                  <a:schemeClr val="bg2">
                    <a:lumMod val="75000"/>
                  </a:schemeClr>
                </a:solidFill>
              </a:rPr>
              <a:t>יהושע הפתיע את חמשת המלכים. הוא צעד עם הצבא כל הלילה מהגלגל לגבעון.</a:t>
            </a:r>
            <a:endParaRPr lang="he-IL" sz="4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פורית אברמוב</a:t>
            </a:r>
            <a:endParaRPr lang="he-IL"/>
          </a:p>
        </p:txBody>
      </p:sp>
      <p:pic>
        <p:nvPicPr>
          <p:cNvPr id="1026" name="Picture 2" descr="http://www.daat.ac.il/daat/tanach/albom/pictures/s31a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55576" y="1916832"/>
            <a:ext cx="2730649" cy="390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228</Words>
  <Application>Microsoft Office PowerPoint</Application>
  <PresentationFormat>‫הצגה על המסך (4:3)</PresentationFormat>
  <Paragraphs>39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ערכת נושא Office</vt:lpstr>
      <vt:lpstr>פרק י'</vt:lpstr>
      <vt:lpstr>אחרי שיהושע ובני ישראל כבשו את יריחו והעי, מלך גבעון החליט לכרות איתם ברית, כדי שהם לא יתקפו אותו (בגלל שהם חזקים וה' עוזר להם).</vt:lpstr>
      <vt:lpstr>שקופית 3</vt:lpstr>
      <vt:lpstr>מלך ירושלים אדוניצדק שומע על הברית:      מלך ירושלים כועס מאוד בגלל שמלך גבעון בגד בו !!!  (הייתה למלך גבעון ברית עם מלכי כנען)</vt:lpstr>
      <vt:lpstr>       מלך ירושלים מתקשר ל-4 מלכים:   הוהם מלך חברון. פראם מלך ירמות.  יפיע מלך לכיש. דביר מלך עגלון.</vt:lpstr>
      <vt:lpstr>שקופית 6</vt:lpstr>
      <vt:lpstr>שקופית 7</vt:lpstr>
      <vt:lpstr>המלחמה נגד 5 המלכים</vt:lpstr>
      <vt:lpstr>המלחמה נגד 5 המלכים</vt:lpstr>
      <vt:lpstr>2 ניסים במלחמה:</vt:lpstr>
      <vt:lpstr>ה' השליך על האויב הבורח אבנים מן השמים.</vt:lpstr>
      <vt:lpstr>"שמש בגבעון דום וירח בעמק איילון."</vt:lpstr>
      <vt:lpstr>"שמש בגבעון דום וירח בעמק אילון."</vt:lpstr>
      <vt:lpstr>בני ישראל נצחו במלחמה.</vt:lpstr>
      <vt:lpstr>5 המלכים ברחו והתחבאו במערה במקדה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פרק י'</dc:title>
  <dc:creator>PURIT</dc:creator>
  <cp:lastModifiedBy>PURIT</cp:lastModifiedBy>
  <cp:revision>19</cp:revision>
  <dcterms:created xsi:type="dcterms:W3CDTF">2012-01-11T07:30:04Z</dcterms:created>
  <dcterms:modified xsi:type="dcterms:W3CDTF">2012-02-15T07:32:58Z</dcterms:modified>
</cp:coreProperties>
</file>