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58" r:id="rId2"/>
    <p:sldId id="357" r:id="rId3"/>
    <p:sldId id="369" r:id="rId4"/>
    <p:sldId id="358" r:id="rId5"/>
    <p:sldId id="359" r:id="rId6"/>
    <p:sldId id="360" r:id="rId7"/>
    <p:sldId id="361" r:id="rId8"/>
    <p:sldId id="362" r:id="rId9"/>
    <p:sldId id="351" r:id="rId10"/>
    <p:sldId id="352" r:id="rId11"/>
    <p:sldId id="353" r:id="rId12"/>
    <p:sldId id="354" r:id="rId13"/>
    <p:sldId id="355" r:id="rId14"/>
    <p:sldId id="356" r:id="rId15"/>
    <p:sldId id="363" r:id="rId16"/>
    <p:sldId id="364" r:id="rId17"/>
    <p:sldId id="365" r:id="rId18"/>
    <p:sldId id="366" r:id="rId19"/>
    <p:sldId id="367" r:id="rId20"/>
    <p:sldId id="368" r:id="rId21"/>
    <p:sldId id="339" r:id="rId2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3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EFA9498-521F-4687-8B42-C23AAB7A364B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550DD4-92A8-4166-8118-7AAFE2ACD8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496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58F011-5223-44A8-BE2B-40585509B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D071D48-29B2-43DF-AB9A-A40F746C0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2DD2C09-8009-466F-B359-F18D5359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A0E7-FB7D-4A4D-A6EF-1B116584C4D3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C258D70-412E-4ACD-80CD-56D5356D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8A4A21C-0B45-432D-AC79-5C5D5389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127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CEF0361-BCDA-45CD-BC6E-99C657A95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3F30829-F6EF-4326-B6E7-C4D14FF8E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0571C6D-9036-44AD-A7CD-0E481FF1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FCFD-377B-413B-A601-EBC94385421D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C15F2B2-36FD-4A5B-A59A-2B3102E0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D07E27C-D19C-4124-BB73-A40D0DA8A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98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B767E6F-C8B1-4AA6-B23A-DA985B3D5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85333E8-200D-4CA2-8302-6E13A56A8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66ECC4-F288-464A-8FAF-50841A69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5C34-9E42-45A7-ADD7-18BB5C6365EB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A7CF0F8-6FDA-409E-97A6-AD4E81AC1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F92E846-5AEA-4EBF-BBE1-28F309FF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783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C9806B9-6B46-4C09-B876-282F07D6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0AC555A-85AF-45EA-9732-0AC856360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28D9D55-493F-4F0C-9283-B172FB99E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BFB55-DE16-4060-B3C5-AF34E0370B94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53AE285-7F1E-438B-8594-E361E3E4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4361021-1862-4290-8641-16DBD820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332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7616998-93D3-4948-8473-48D7229EA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D651FDE-2253-4625-B9B5-1D339C4E2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BE12223-0042-4C8B-82E2-3D207FE72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9D6-31D0-42C7-BF17-ADFD6301F3E3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BB360ED-40CA-4546-9DC4-EBAF1117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A2DB570-B66A-4E02-BA5B-6B9FAFC47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434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21E0FCE-4E40-4663-A84B-BFC69FB2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95CF7F5-EB66-4986-843C-616AB968C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2DEF0CF-78AE-4E12-9150-D830BEDB3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C13B1F3-CE75-4D93-8631-BB8B4FC4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1154-350F-41E6-98F4-C225F1449E1B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FC29F97-8043-49E1-9BAD-BA862958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B47A520-F402-429B-AA29-CC4417FA9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108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8D7A34-4B96-4CD3-90F5-AD2E89E8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67E084E-BC76-42E2-9BF2-34207BF64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AA943E5-F038-46F0-B47B-96A584865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420CE30C-8135-4D02-8FDB-4AEB1BD85E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B74E8AA-F95D-4683-928C-8B485C315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73377CE9-553A-4611-84A4-51C82FFE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B3C9-AE02-431C-B04B-A815B6AA9170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9F51B851-EA24-4B7C-9C77-532194A9F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8F8BCF7-734A-4883-B8B1-57C7B1F3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230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3E2DAFD-1A76-40F4-A7C3-D11FA6C4B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4470020-734B-4684-95F9-CA316701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9E05-92DC-4E84-B480-E82792C5CCE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5EF49BA-1E12-473D-9FD3-E64DFDFA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4A83F66D-391C-468A-8696-3D099CD8D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21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3955196E-7160-4A62-A193-029F91AD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ECC-BF5C-4B49-8C80-69BA66D430F6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0331DF3-433D-4490-9E74-4DA18083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3D07B25-8480-4DF6-A1BB-8B7DF5B2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861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CB6FF4B-3482-4A2A-8B98-17524F551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85E706A-C43B-40BD-A719-B5BC18BF5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94927F2-2B8E-4C18-9FA2-5FAAC390B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EC72DB6-64D9-41C8-84E7-C0A6D4D5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2053-9C24-48C3-87A6-C2154208748A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D28C93E-2F4A-4754-9D60-6876C794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7877264-266D-4993-A710-AD72DA98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543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A3A6E6C-7EDA-4E98-B838-FFA5C5046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A1C12554-CF6E-4CC8-B83D-5CBBAFE48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CF51582-F486-4D70-A157-661B71508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6D44644-0772-48D1-9D31-C9A3EA96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213B-47F0-438B-8845-B479028EE9E0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3CEB247-C157-4E50-A978-9014D904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CF7D05C-EA2B-4001-88FA-C103FEBA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611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2BDC2A25-738C-425C-ACEA-141E4FE4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7A6F557-3B1E-49BB-8870-EE66AE3DE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C0B370F-9C25-4A4B-AEAE-78963A606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B0497-BE2A-42B1-87DC-2A1242B40DFB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0AD1012-2AC9-4BAD-9F10-7CA6BA74D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מתוך: קוראים ולומדים בהנאה, מצגת: פורית אברמוב</a:t>
            </a: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4ECD7E9-87BB-43C1-A2EC-09EC79B5C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7597-22C7-4649-A0E9-6928F791A6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56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586115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10400" b="1" dirty="0">
                <a:solidFill>
                  <a:srgbClr val="002060"/>
                </a:solidFill>
                <a:cs typeface="+mn-cs"/>
              </a:rPr>
              <a:t>לָמָה, </a:t>
            </a:r>
            <a:r>
              <a:rPr lang="he-IL" altLang="he-IL" sz="10400" b="1" dirty="0" err="1">
                <a:solidFill>
                  <a:srgbClr val="002060"/>
                </a:solidFill>
                <a:cs typeface="+mn-cs"/>
              </a:rPr>
              <a:t>אִמָא</a:t>
            </a:r>
            <a:r>
              <a:rPr lang="he-IL" altLang="he-IL" sz="10400" b="1" dirty="0">
                <a:solidFill>
                  <a:srgbClr val="002060"/>
                </a:solidFill>
                <a:cs typeface="+mn-cs"/>
              </a:rPr>
              <a:t>, לָמָה?</a:t>
            </a:r>
            <a:endParaRPr lang="en-US" altLang="he-IL" sz="10400" b="1" dirty="0">
              <a:solidFill>
                <a:srgbClr val="002060"/>
              </a:solidFill>
              <a:cs typeface="+mn-cs"/>
            </a:endParaRPr>
          </a:p>
        </p:txBody>
      </p:sp>
      <p:pic>
        <p:nvPicPr>
          <p:cNvPr id="1026" name="Picture 2" descr="תוצאת תמונה עבור ‪MOTHER CARTOON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171" y="1813988"/>
            <a:ext cx="3355408" cy="44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מונה קשורה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0" r="16505"/>
          <a:stretch/>
        </p:blipFill>
        <p:spPr bwMode="auto">
          <a:xfrm>
            <a:off x="3114979" y="2326819"/>
            <a:ext cx="3098044" cy="397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9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schemeClr val="tx1"/>
                </a:solidFill>
              </a:rPr>
              <a:t>מתוך: קוראים ולומדים בהנאה, מצגת: פורית אברמוב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8212510" y="825183"/>
            <a:ext cx="397949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נַסֵּה שׁוּב</a:t>
            </a:r>
          </a:p>
        </p:txBody>
      </p:sp>
      <p:pic>
        <p:nvPicPr>
          <p:cNvPr id="1026" name="Picture 2" descr="תוצאת תמונה עבור ‪alligator cartoon‬‏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2" t="24851" r="9030" b="13001"/>
          <a:stretch/>
        </p:blipFill>
        <p:spPr bwMode="auto">
          <a:xfrm>
            <a:off x="-128187" y="643728"/>
            <a:ext cx="10502781" cy="579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70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schemeClr val="tx1"/>
                </a:solidFill>
              </a:rPr>
              <a:t>מתוך: קוראים ולומדים בהנאה, מצגת: פורית אברמוב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495655" y="312738"/>
            <a:ext cx="2939754" cy="159297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יוֹפִי</a:t>
            </a:r>
          </a:p>
        </p:txBody>
      </p:sp>
      <p:sp>
        <p:nvSpPr>
          <p:cNvPr id="2" name="AutoShape 2" descr="תמונה קשורה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תמונה קשורה"/>
          <p:cNvSpPr>
            <a:spLocks noChangeAspect="1" noChangeArrowheads="1"/>
          </p:cNvSpPr>
          <p:nvPr/>
        </p:nvSpPr>
        <p:spPr bwMode="auto">
          <a:xfrm>
            <a:off x="12123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6" descr="Bambi"/>
          <p:cNvSpPr>
            <a:spLocks noChangeAspect="1" noChangeArrowheads="1"/>
          </p:cNvSpPr>
          <p:nvPr/>
        </p:nvSpPr>
        <p:spPr bwMode="auto">
          <a:xfrm>
            <a:off x="12276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AutoShape 8" descr="Bambi"/>
          <p:cNvSpPr>
            <a:spLocks noChangeAspect="1" noChangeArrowheads="1"/>
          </p:cNvSpPr>
          <p:nvPr/>
        </p:nvSpPr>
        <p:spPr bwMode="auto">
          <a:xfrm>
            <a:off x="12428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706" y="0"/>
            <a:ext cx="841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7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1"/>
            <a:ext cx="12192000" cy="1787980"/>
          </a:xfrm>
        </p:spPr>
        <p:txBody>
          <a:bodyPr>
            <a:noAutofit/>
          </a:bodyPr>
          <a:lstStyle/>
          <a:p>
            <a:r>
              <a:rPr lang="he-IL" altLang="he-IL" sz="9600" b="1" dirty="0">
                <a:solidFill>
                  <a:srgbClr val="002060"/>
                </a:solidFill>
                <a:cs typeface="+mn-cs"/>
              </a:rPr>
              <a:t>מִי יָשִׁישׁ?</a:t>
            </a:r>
            <a:endParaRPr lang="en-US" altLang="he-IL" sz="9600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3" name="ענן 2">
            <a:hlinkClick r:id="rId2" action="ppaction://hlinksldjump"/>
          </p:cNvPr>
          <p:cNvSpPr/>
          <p:nvPr/>
        </p:nvSpPr>
        <p:spPr>
          <a:xfrm>
            <a:off x="6204858" y="2179865"/>
            <a:ext cx="5070020" cy="33065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8800" b="1" dirty="0"/>
              <a:t>סַבָּא יָשִׁישׁ</a:t>
            </a:r>
            <a:endParaRPr lang="he-IL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ענן 6"/>
          <p:cNvSpPr/>
          <p:nvPr/>
        </p:nvSpPr>
        <p:spPr>
          <a:xfrm>
            <a:off x="495301" y="2332265"/>
            <a:ext cx="5070020" cy="33065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8800" b="1" dirty="0"/>
              <a:t>אַבָּא יָשִׁישׁ</a:t>
            </a:r>
            <a:endParaRPr lang="he-IL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8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schemeClr val="tx1"/>
                </a:solidFill>
              </a:rPr>
              <a:t>מתוך: קוראים ולומדים בהנאה, מצגת: פורית אברמוב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8212510" y="825183"/>
            <a:ext cx="397949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נַסֵּה שׁוּב</a:t>
            </a:r>
          </a:p>
        </p:txBody>
      </p:sp>
      <p:pic>
        <p:nvPicPr>
          <p:cNvPr id="1026" name="Picture 2" descr="תוצאת תמונה עבור ‪alligator cartoon‬‏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2" t="24851" r="9030" b="13001"/>
          <a:stretch/>
        </p:blipFill>
        <p:spPr bwMode="auto">
          <a:xfrm>
            <a:off x="-128187" y="643728"/>
            <a:ext cx="10502781" cy="579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28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schemeClr val="tx1"/>
                </a:solidFill>
              </a:rPr>
              <a:t>מתוך: קוראים ולומדים בהנאה, מצגת: פורית אברמוב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495655" y="312738"/>
            <a:ext cx="2939754" cy="159297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יוֹפִי</a:t>
            </a:r>
          </a:p>
        </p:txBody>
      </p:sp>
      <p:sp>
        <p:nvSpPr>
          <p:cNvPr id="2" name="AutoShape 2" descr="תמונה קשורה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תמונה קשורה"/>
          <p:cNvSpPr>
            <a:spLocks noChangeAspect="1" noChangeArrowheads="1"/>
          </p:cNvSpPr>
          <p:nvPr/>
        </p:nvSpPr>
        <p:spPr bwMode="auto">
          <a:xfrm>
            <a:off x="12123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6" descr="Bambi"/>
          <p:cNvSpPr>
            <a:spLocks noChangeAspect="1" noChangeArrowheads="1"/>
          </p:cNvSpPr>
          <p:nvPr/>
        </p:nvSpPr>
        <p:spPr bwMode="auto">
          <a:xfrm>
            <a:off x="12276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AutoShape 8" descr="Bambi"/>
          <p:cNvSpPr>
            <a:spLocks noChangeAspect="1" noChangeArrowheads="1"/>
          </p:cNvSpPr>
          <p:nvPr/>
        </p:nvSpPr>
        <p:spPr bwMode="auto">
          <a:xfrm>
            <a:off x="12428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9" name="תמונה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706" y="0"/>
            <a:ext cx="841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9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1"/>
            <a:ext cx="12192000" cy="1787980"/>
          </a:xfrm>
        </p:spPr>
        <p:txBody>
          <a:bodyPr>
            <a:noAutofit/>
          </a:bodyPr>
          <a:lstStyle/>
          <a:p>
            <a:r>
              <a:rPr lang="he-IL" altLang="he-IL" sz="9600" b="1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מִי </a:t>
            </a:r>
            <a:r>
              <a:rPr lang="he-IL" sz="9600" b="1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עָלָה עַל הָאִילָן</a:t>
            </a:r>
            <a:r>
              <a:rPr lang="he-IL" altLang="he-IL" sz="9600" b="1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?</a:t>
            </a:r>
            <a:endParaRPr lang="en-US" altLang="he-IL" sz="9600" b="1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3" name="ענן 2">
            <a:hlinkClick r:id="rId2" action="ppaction://hlinksldjump"/>
          </p:cNvPr>
          <p:cNvSpPr/>
          <p:nvPr/>
        </p:nvSpPr>
        <p:spPr>
          <a:xfrm>
            <a:off x="832758" y="2596244"/>
            <a:ext cx="5070020" cy="33065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8800" b="1" dirty="0"/>
              <a:t>הַסְנָאִי</a:t>
            </a:r>
            <a:endParaRPr lang="he-IL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ענן 6"/>
          <p:cNvSpPr/>
          <p:nvPr/>
        </p:nvSpPr>
        <p:spPr>
          <a:xfrm>
            <a:off x="6422573" y="2596244"/>
            <a:ext cx="5070020" cy="33065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8800" b="1" dirty="0"/>
              <a:t>יָאִיר</a:t>
            </a:r>
            <a:endParaRPr lang="he-IL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06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schemeClr val="tx1"/>
                </a:solidFill>
              </a:rPr>
              <a:t>מתוך: קוראים ולומדים בהנאה, מצגת: פורית אברמוב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8212510" y="825183"/>
            <a:ext cx="397949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נַסֵּה שׁוּב</a:t>
            </a:r>
          </a:p>
        </p:txBody>
      </p:sp>
      <p:pic>
        <p:nvPicPr>
          <p:cNvPr id="1026" name="Picture 2" descr="תוצאת תמונה עבור ‪alligator cartoon‬‏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2" t="24851" r="9030" b="13001"/>
          <a:stretch/>
        </p:blipFill>
        <p:spPr bwMode="auto">
          <a:xfrm>
            <a:off x="-128187" y="643728"/>
            <a:ext cx="10502781" cy="579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29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schemeClr val="tx1"/>
                </a:solidFill>
              </a:rPr>
              <a:t>מתוך: קוראים ולומדים בהנאה, מצגת: פורית אברמוב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495655" y="312738"/>
            <a:ext cx="2939754" cy="159297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יוֹפִי</a:t>
            </a:r>
          </a:p>
        </p:txBody>
      </p:sp>
      <p:sp>
        <p:nvSpPr>
          <p:cNvPr id="2" name="AutoShape 2" descr="תמונה קשורה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תמונה קשורה"/>
          <p:cNvSpPr>
            <a:spLocks noChangeAspect="1" noChangeArrowheads="1"/>
          </p:cNvSpPr>
          <p:nvPr/>
        </p:nvSpPr>
        <p:spPr bwMode="auto">
          <a:xfrm>
            <a:off x="12123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6" descr="Bambi"/>
          <p:cNvSpPr>
            <a:spLocks noChangeAspect="1" noChangeArrowheads="1"/>
          </p:cNvSpPr>
          <p:nvPr/>
        </p:nvSpPr>
        <p:spPr bwMode="auto">
          <a:xfrm>
            <a:off x="12276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AutoShape 8" descr="Bambi"/>
          <p:cNvSpPr>
            <a:spLocks noChangeAspect="1" noChangeArrowheads="1"/>
          </p:cNvSpPr>
          <p:nvPr/>
        </p:nvSpPr>
        <p:spPr bwMode="auto">
          <a:xfrm>
            <a:off x="12428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9" name="תמונה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706" y="0"/>
            <a:ext cx="841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8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1"/>
            <a:ext cx="12192000" cy="1787980"/>
          </a:xfrm>
        </p:spPr>
        <p:txBody>
          <a:bodyPr>
            <a:noAutofit/>
          </a:bodyPr>
          <a:lstStyle/>
          <a:p>
            <a:r>
              <a:rPr lang="he-IL" altLang="he-IL" sz="9600" b="1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מִי </a:t>
            </a:r>
            <a:r>
              <a:rPr lang="he-IL" altLang="he-IL" sz="9600" b="1" dirty="0">
                <a:solidFill>
                  <a:srgbClr val="002060"/>
                </a:solidFill>
                <a:cs typeface="+mn-cs"/>
              </a:rPr>
              <a:t>שָׁאַל וְשָׁאַל</a:t>
            </a:r>
            <a:r>
              <a:rPr lang="he-IL" altLang="he-IL" sz="9600" b="1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?</a:t>
            </a:r>
            <a:endParaRPr lang="en-US" altLang="he-IL" sz="9600" b="1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3" name="ענן 2"/>
          <p:cNvSpPr/>
          <p:nvPr/>
        </p:nvSpPr>
        <p:spPr>
          <a:xfrm>
            <a:off x="832758" y="2596244"/>
            <a:ext cx="5070020" cy="33065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8800" b="1" dirty="0"/>
              <a:t>הַסְנָאִי</a:t>
            </a:r>
            <a:endParaRPr lang="he-IL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ענן 6">
            <a:hlinkClick r:id="rId2" action="ppaction://hlinksldjump"/>
          </p:cNvPr>
          <p:cNvSpPr/>
          <p:nvPr/>
        </p:nvSpPr>
        <p:spPr>
          <a:xfrm>
            <a:off x="6422573" y="2596244"/>
            <a:ext cx="5070020" cy="33065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8800" b="1" dirty="0"/>
              <a:t>יָאִיר</a:t>
            </a:r>
            <a:endParaRPr lang="he-IL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20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schemeClr val="tx1"/>
                </a:solidFill>
              </a:rPr>
              <a:t>מתוך: קוראים ולומדים בהנאה, מצגת: פורית אברמוב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8212510" y="825183"/>
            <a:ext cx="397949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נַסֵּה שׁוּב</a:t>
            </a:r>
          </a:p>
        </p:txBody>
      </p:sp>
      <p:pic>
        <p:nvPicPr>
          <p:cNvPr id="1026" name="Picture 2" descr="תוצאת תמונה עבור ‪alligator cartoon‬‏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2" t="24851" r="9030" b="13001"/>
          <a:stretch/>
        </p:blipFill>
        <p:spPr bwMode="auto">
          <a:xfrm>
            <a:off x="-128187" y="643728"/>
            <a:ext cx="10502781" cy="579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59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586115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10400" b="1" dirty="0">
                <a:solidFill>
                  <a:srgbClr val="002060"/>
                </a:solidFill>
                <a:cs typeface="+mn-cs"/>
              </a:rPr>
              <a:t>יָאִיר הַקָטָן בָּא </a:t>
            </a:r>
            <a:r>
              <a:rPr lang="he-IL" altLang="he-IL" sz="10400" b="1" dirty="0" err="1">
                <a:solidFill>
                  <a:srgbClr val="002060"/>
                </a:solidFill>
                <a:cs typeface="+mn-cs"/>
              </a:rPr>
              <a:t>לְאִמָא</a:t>
            </a:r>
            <a:r>
              <a:rPr lang="he-IL" altLang="he-IL" sz="10400" b="1" dirty="0">
                <a:solidFill>
                  <a:srgbClr val="002060"/>
                </a:solidFill>
                <a:cs typeface="+mn-cs"/>
              </a:rPr>
              <a:t>. </a:t>
            </a:r>
            <a:endParaRPr lang="en-US" altLang="he-IL" sz="10400" b="1" dirty="0">
              <a:solidFill>
                <a:srgbClr val="002060"/>
              </a:solidFill>
              <a:cs typeface="+mn-cs"/>
            </a:endParaRPr>
          </a:p>
        </p:txBody>
      </p:sp>
      <p:pic>
        <p:nvPicPr>
          <p:cNvPr id="1026" name="Picture 2" descr="תוצאת תמונה עבור ‪MOTHER CARTOON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171" y="1813988"/>
            <a:ext cx="3355408" cy="44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מונה קשורה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0" r="16505"/>
          <a:stretch/>
        </p:blipFill>
        <p:spPr bwMode="auto">
          <a:xfrm>
            <a:off x="3114979" y="2326819"/>
            <a:ext cx="3098044" cy="397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22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-1092043" y="202883"/>
            <a:ext cx="12192000" cy="1244601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e-IL" sz="7200" b="1" dirty="0">
              <a:cs typeface="+mn-cs"/>
            </a:endParaRPr>
          </a:p>
        </p:txBody>
      </p:sp>
      <p:sp>
        <p:nvSpPr>
          <p:cNvPr id="7" name="מציין מיקום של כותרת תחתונה 6">
            <a:extLst>
              <a:ext uri="{FF2B5EF4-FFF2-40B4-BE49-F238E27FC236}">
                <a16:creationId xmlns:a16="http://schemas.microsoft.com/office/drawing/2014/main" id="{9619AD73-9A4C-4370-8D02-009B9BE74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schemeClr val="tx1"/>
                </a:solidFill>
              </a:rPr>
              <a:t>מתוך: קוראים ולומדים בהנאה, מצגת: פורית אברמוב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כותרת 1">
            <a:extLst>
              <a:ext uri="{FF2B5EF4-FFF2-40B4-BE49-F238E27FC236}">
                <a16:creationId xmlns:a16="http://schemas.microsoft.com/office/drawing/2014/main" id="{F7A5C530-5CBD-4FBB-B45B-5A542E5E743A}"/>
              </a:ext>
            </a:extLst>
          </p:cNvPr>
          <p:cNvSpPr txBox="1">
            <a:spLocks/>
          </p:cNvSpPr>
          <p:nvPr/>
        </p:nvSpPr>
        <p:spPr>
          <a:xfrm>
            <a:off x="495655" y="312738"/>
            <a:ext cx="2939754" cy="1592974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11500" b="1" dirty="0">
                <a:cs typeface="+mn-cs"/>
              </a:rPr>
              <a:t>יוֹפִי</a:t>
            </a:r>
          </a:p>
        </p:txBody>
      </p:sp>
      <p:sp>
        <p:nvSpPr>
          <p:cNvPr id="2" name="AutoShape 2" descr="תמונה קשורה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תמונה קשורה"/>
          <p:cNvSpPr>
            <a:spLocks noChangeAspect="1" noChangeArrowheads="1"/>
          </p:cNvSpPr>
          <p:nvPr/>
        </p:nvSpPr>
        <p:spPr bwMode="auto">
          <a:xfrm>
            <a:off x="12123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6" descr="Bambi"/>
          <p:cNvSpPr>
            <a:spLocks noChangeAspect="1" noChangeArrowheads="1"/>
          </p:cNvSpPr>
          <p:nvPr/>
        </p:nvSpPr>
        <p:spPr bwMode="auto">
          <a:xfrm>
            <a:off x="12276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AutoShape 8" descr="Bambi"/>
          <p:cNvSpPr>
            <a:spLocks noChangeAspect="1" noChangeArrowheads="1"/>
          </p:cNvSpPr>
          <p:nvPr/>
        </p:nvSpPr>
        <p:spPr bwMode="auto">
          <a:xfrm>
            <a:off x="12428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9" name="תמונה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706" y="0"/>
            <a:ext cx="8414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9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מציין מיקום של כותרת תחתונה 4">
            <a:extLst>
              <a:ext uri="{FF2B5EF4-FFF2-40B4-BE49-F238E27FC236}">
                <a16:creationId xmlns:a16="http://schemas.microsoft.com/office/drawing/2014/main" id="{CE4F2EF4-AE40-40B3-9F2C-DC188FC5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78B87CFA-F38E-4108-B5D4-1CA1C4B80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-1077687"/>
            <a:ext cx="12191999" cy="644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e-IL" altLang="he-IL" sz="41300" b="1" dirty="0">
                <a:solidFill>
                  <a:srgbClr val="FF6600"/>
                </a:solidFill>
              </a:rPr>
              <a:t>סוֹף</a:t>
            </a:r>
            <a:endParaRPr lang="en-US" altLang="he-IL" sz="41300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8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586115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10400" b="1" dirty="0">
                <a:solidFill>
                  <a:srgbClr val="002060"/>
                </a:solidFill>
                <a:cs typeface="+mn-cs"/>
              </a:rPr>
              <a:t>יָאִיר שָׁאַל אֶת </a:t>
            </a:r>
            <a:r>
              <a:rPr lang="he-IL" altLang="he-IL" sz="10400" b="1" dirty="0" err="1">
                <a:solidFill>
                  <a:srgbClr val="002060"/>
                </a:solidFill>
                <a:cs typeface="+mn-cs"/>
              </a:rPr>
              <a:t>אִמָא</a:t>
            </a:r>
            <a:r>
              <a:rPr lang="he-IL" altLang="he-IL" sz="10400" b="1" dirty="0">
                <a:solidFill>
                  <a:srgbClr val="002060"/>
                </a:solidFill>
                <a:cs typeface="+mn-cs"/>
              </a:rPr>
              <a:t>:</a:t>
            </a:r>
            <a:endParaRPr lang="en-US" altLang="he-IL" sz="10400" b="1" dirty="0">
              <a:solidFill>
                <a:srgbClr val="002060"/>
              </a:solidFill>
              <a:cs typeface="+mn-cs"/>
            </a:endParaRPr>
          </a:p>
        </p:txBody>
      </p:sp>
      <p:pic>
        <p:nvPicPr>
          <p:cNvPr id="1026" name="Picture 2" descr="תוצאת תמונה עבור ‪MOTHER CARTOON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171" y="1813988"/>
            <a:ext cx="3355408" cy="44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מונה קשורה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0" r="16505"/>
          <a:stretch/>
        </p:blipFill>
        <p:spPr bwMode="auto">
          <a:xfrm>
            <a:off x="3114979" y="2326819"/>
            <a:ext cx="3098044" cy="397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53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pic>
        <p:nvPicPr>
          <p:cNvPr id="1026" name="Picture 2" descr="תוצאת תמונה עבור ‪MOTHER CARTOON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171" y="1813988"/>
            <a:ext cx="3355408" cy="44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מונה קשורה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0" r="16505"/>
          <a:stretch/>
        </p:blipFill>
        <p:spPr bwMode="auto">
          <a:xfrm>
            <a:off x="3114979" y="2326819"/>
            <a:ext cx="3098044" cy="397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הסבר אליפטי 2"/>
          <p:cNvSpPr/>
          <p:nvPr/>
        </p:nvSpPr>
        <p:spPr>
          <a:xfrm>
            <a:off x="3592286" y="179614"/>
            <a:ext cx="3771900" cy="3514723"/>
          </a:xfrm>
          <a:prstGeom prst="wedgeEllipseCallout">
            <a:avLst>
              <a:gd name="adj1" fmla="val -22926"/>
              <a:gd name="adj2" fmla="val 627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800" b="1" dirty="0" err="1"/>
              <a:t>אִמָא</a:t>
            </a:r>
            <a:r>
              <a:rPr lang="he-IL" sz="4800" b="1" dirty="0"/>
              <a:t>, לָמָה סַבָּא יָשִׁישׁ?</a:t>
            </a:r>
          </a:p>
        </p:txBody>
      </p:sp>
    </p:spTree>
    <p:extLst>
      <p:ext uri="{BB962C8B-B14F-4D97-AF65-F5344CB8AC3E}">
        <p14:creationId xmlns:p14="http://schemas.microsoft.com/office/powerpoint/2010/main" val="146484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pic>
        <p:nvPicPr>
          <p:cNvPr id="1026" name="Picture 2" descr="תוצאת תמונה עבור ‪MOTHER CARTOON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171" y="1813988"/>
            <a:ext cx="3355408" cy="44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מונה קשורה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0" r="16505"/>
          <a:stretch/>
        </p:blipFill>
        <p:spPr bwMode="auto">
          <a:xfrm>
            <a:off x="3114979" y="2326819"/>
            <a:ext cx="3098044" cy="397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הסבר אליפטי 2"/>
          <p:cNvSpPr/>
          <p:nvPr/>
        </p:nvSpPr>
        <p:spPr>
          <a:xfrm>
            <a:off x="3592286" y="359229"/>
            <a:ext cx="3902528" cy="3335108"/>
          </a:xfrm>
          <a:prstGeom prst="wedgeEllipseCallout">
            <a:avLst>
              <a:gd name="adj1" fmla="val -22926"/>
              <a:gd name="adj2" fmla="val 627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400" b="1" dirty="0"/>
              <a:t>לָמָה לְסַבָּא זָקָן לָבָן?</a:t>
            </a:r>
          </a:p>
        </p:txBody>
      </p:sp>
    </p:spTree>
    <p:extLst>
      <p:ext uri="{BB962C8B-B14F-4D97-AF65-F5344CB8AC3E}">
        <p14:creationId xmlns:p14="http://schemas.microsoft.com/office/powerpoint/2010/main" val="277955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pic>
        <p:nvPicPr>
          <p:cNvPr id="1026" name="Picture 2" descr="תוצאת תמונה עבור ‪MOTHER CARTOON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171" y="1813988"/>
            <a:ext cx="3355408" cy="44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מונה קשורה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0" r="16505"/>
          <a:stretch/>
        </p:blipFill>
        <p:spPr bwMode="auto">
          <a:xfrm>
            <a:off x="3114979" y="2326819"/>
            <a:ext cx="3098044" cy="397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הסבר אליפטי 2"/>
          <p:cNvSpPr/>
          <p:nvPr/>
        </p:nvSpPr>
        <p:spPr>
          <a:xfrm>
            <a:off x="3592286" y="391886"/>
            <a:ext cx="3853543" cy="3302451"/>
          </a:xfrm>
          <a:prstGeom prst="wedgeEllipseCallout">
            <a:avLst>
              <a:gd name="adj1" fmla="val -22926"/>
              <a:gd name="adj2" fmla="val 627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800" b="1" dirty="0" err="1"/>
              <a:t>אִמָא</a:t>
            </a:r>
            <a:r>
              <a:rPr lang="he-IL" sz="4800" b="1" dirty="0"/>
              <a:t>, לָמָה הַ-      נָעַר אִי-אָה?</a:t>
            </a:r>
          </a:p>
        </p:txBody>
      </p:sp>
      <p:pic>
        <p:nvPicPr>
          <p:cNvPr id="2050" name="Picture 2" descr="תוצאת תמונה עבור ‪donkey CARTOON‬‏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265" y="1722388"/>
            <a:ext cx="699079" cy="87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55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pic>
        <p:nvPicPr>
          <p:cNvPr id="1026" name="Picture 2" descr="תוצאת תמונה עבור ‪MOTHER CARTOON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707" y="1895630"/>
            <a:ext cx="3355408" cy="44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מונה קשורה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0" r="16505"/>
          <a:stretch/>
        </p:blipFill>
        <p:spPr bwMode="auto">
          <a:xfrm>
            <a:off x="3114979" y="2326819"/>
            <a:ext cx="3098044" cy="397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הסבר אליפטי 2"/>
          <p:cNvSpPr/>
          <p:nvPr/>
        </p:nvSpPr>
        <p:spPr>
          <a:xfrm>
            <a:off x="3592285" y="400050"/>
            <a:ext cx="4376057" cy="3294287"/>
          </a:xfrm>
          <a:prstGeom prst="wedgeEllipseCallout">
            <a:avLst>
              <a:gd name="adj1" fmla="val -22926"/>
              <a:gd name="adj2" fmla="val 627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800" b="1" dirty="0" err="1"/>
              <a:t>אִמָא</a:t>
            </a:r>
            <a:r>
              <a:rPr lang="he-IL" sz="4800" b="1" dirty="0"/>
              <a:t>, לָמָה הַסְנָאִי רָץ וְעָלָה עַל הָאִילָן?</a:t>
            </a:r>
          </a:p>
        </p:txBody>
      </p:sp>
    </p:spTree>
    <p:extLst>
      <p:ext uri="{BB962C8B-B14F-4D97-AF65-F5344CB8AC3E}">
        <p14:creationId xmlns:p14="http://schemas.microsoft.com/office/powerpoint/2010/main" val="279263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pic>
        <p:nvPicPr>
          <p:cNvPr id="1026" name="Picture 2" descr="תוצאת תמונה עבור ‪MOTHER CARTOON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707" y="1895630"/>
            <a:ext cx="3355408" cy="44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תמונה קשורה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0" r="16505"/>
          <a:stretch/>
        </p:blipFill>
        <p:spPr bwMode="auto">
          <a:xfrm>
            <a:off x="3114979" y="2326819"/>
            <a:ext cx="3098044" cy="397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הסבר אליפטי 2"/>
          <p:cNvSpPr/>
          <p:nvPr/>
        </p:nvSpPr>
        <p:spPr>
          <a:xfrm>
            <a:off x="3420835" y="253093"/>
            <a:ext cx="4604657" cy="3441244"/>
          </a:xfrm>
          <a:prstGeom prst="wedgeEllipseCallout">
            <a:avLst>
              <a:gd name="adj1" fmla="val -22926"/>
              <a:gd name="adj2" fmla="val 6276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he-IL" sz="4800" b="1" dirty="0" err="1"/>
              <a:t>אִמָא</a:t>
            </a:r>
            <a:r>
              <a:rPr lang="he-IL" sz="4800" b="1" dirty="0"/>
              <a:t>, לָמָה? לָמָה?</a:t>
            </a:r>
          </a:p>
        </p:txBody>
      </p:sp>
    </p:spTree>
    <p:extLst>
      <p:ext uri="{BB962C8B-B14F-4D97-AF65-F5344CB8AC3E}">
        <p14:creationId xmlns:p14="http://schemas.microsoft.com/office/powerpoint/2010/main" val="8000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כותרת תחתונה 4">
            <a:extLst>
              <a:ext uri="{FF2B5EF4-FFF2-40B4-BE49-F238E27FC236}">
                <a16:creationId xmlns:a16="http://schemas.microsoft.com/office/drawing/2014/main" id="{23E9C5DE-82CD-48BE-BF80-49AA6A0F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1400" dirty="0"/>
              <a:t>מתוך: קוראים ולומדים בהנאה, מצגת: פורית </a:t>
            </a:r>
            <a:r>
              <a:rPr lang="he-IL" altLang="he-IL" sz="1400" dirty="0" err="1"/>
              <a:t>אברמוב</a:t>
            </a:r>
            <a:endParaRPr lang="en-US" altLang="he-IL" sz="1400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F72351-05F9-4614-941F-E4E49CF6C2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1"/>
            <a:ext cx="12192000" cy="1435661"/>
          </a:xfrm>
        </p:spPr>
        <p:txBody>
          <a:bodyPr>
            <a:noAutofit/>
          </a:bodyPr>
          <a:lstStyle/>
          <a:p>
            <a:r>
              <a:rPr lang="he-IL" altLang="he-IL" sz="8000" b="1" dirty="0">
                <a:solidFill>
                  <a:srgbClr val="002060"/>
                </a:solidFill>
                <a:cs typeface="+mn-cs"/>
              </a:rPr>
              <a:t>מִי נָעַר?</a:t>
            </a:r>
            <a:endParaRPr lang="en-US" altLang="he-IL" sz="8000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3" name="ענן 2">
            <a:hlinkClick r:id="rId2" action="ppaction://hlinksldjump"/>
          </p:cNvPr>
          <p:cNvSpPr/>
          <p:nvPr/>
        </p:nvSpPr>
        <p:spPr>
          <a:xfrm>
            <a:off x="7274378" y="2702379"/>
            <a:ext cx="4498519" cy="257991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" name="ענן 5"/>
          <p:cNvSpPr/>
          <p:nvPr/>
        </p:nvSpPr>
        <p:spPr>
          <a:xfrm>
            <a:off x="1583871" y="2702379"/>
            <a:ext cx="4678138" cy="257991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7" name="Picture 2" descr="תוצאת תמונה עבור ‪donkey CARTOON‬‏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694" y="2883010"/>
            <a:ext cx="1560413" cy="195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תוצאת תמונה עבור ‪squirrel cartoon‬‏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18"/>
          <a:stretch/>
        </p:blipFill>
        <p:spPr bwMode="auto">
          <a:xfrm>
            <a:off x="2987448" y="2883011"/>
            <a:ext cx="1870983" cy="208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39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295</Words>
  <Application>Microsoft Office PowerPoint</Application>
  <PresentationFormat>מסך רחב</PresentationFormat>
  <Paragraphs>48</Paragraphs>
  <Slides>21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ערכת נושא Office</vt:lpstr>
      <vt:lpstr>לָמָה, אִמָא, לָמָה?</vt:lpstr>
      <vt:lpstr>יָאִיר הַקָטָן בָּא לְאִמָא. </vt:lpstr>
      <vt:lpstr>יָאִיר שָׁאַל אֶת אִמָא: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מִי נָעַר?</vt:lpstr>
      <vt:lpstr>מצגת של PowerPoint‏</vt:lpstr>
      <vt:lpstr>מצגת של PowerPoint‏</vt:lpstr>
      <vt:lpstr>מִי יָשִׁישׁ?</vt:lpstr>
      <vt:lpstr>מצגת של PowerPoint‏</vt:lpstr>
      <vt:lpstr>מצגת של PowerPoint‏</vt:lpstr>
      <vt:lpstr>מִי עָלָה עַל הָאִילָן?</vt:lpstr>
      <vt:lpstr>מצגת של PowerPoint‏</vt:lpstr>
      <vt:lpstr>מצגת של PowerPoint‏</vt:lpstr>
      <vt:lpstr>מִי שָׁאַל וְשָׁאַל?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זיהוי צליל פותח  או מילה</dc:title>
  <dc:creator>PURIT</dc:creator>
  <cp:lastModifiedBy>PURIT</cp:lastModifiedBy>
  <cp:revision>165</cp:revision>
  <dcterms:created xsi:type="dcterms:W3CDTF">2017-11-01T15:24:26Z</dcterms:created>
  <dcterms:modified xsi:type="dcterms:W3CDTF">2018-02-10T09:50:59Z</dcterms:modified>
</cp:coreProperties>
</file>