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5"/>
  </p:notesMasterIdLst>
  <p:sldIdLst>
    <p:sldId id="402" r:id="rId2"/>
    <p:sldId id="359" r:id="rId3"/>
    <p:sldId id="360" r:id="rId4"/>
    <p:sldId id="346" r:id="rId5"/>
    <p:sldId id="258" r:id="rId6"/>
    <p:sldId id="267" r:id="rId7"/>
    <p:sldId id="290" r:id="rId8"/>
    <p:sldId id="372" r:id="rId9"/>
    <p:sldId id="373" r:id="rId10"/>
    <p:sldId id="345" r:id="rId11"/>
    <p:sldId id="276" r:id="rId12"/>
    <p:sldId id="390" r:id="rId13"/>
    <p:sldId id="391" r:id="rId14"/>
    <p:sldId id="270" r:id="rId15"/>
    <p:sldId id="286" r:id="rId16"/>
    <p:sldId id="285" r:id="rId17"/>
    <p:sldId id="287" r:id="rId18"/>
    <p:sldId id="271" r:id="rId19"/>
    <p:sldId id="288" r:id="rId20"/>
    <p:sldId id="333" r:id="rId21"/>
    <p:sldId id="334" r:id="rId22"/>
    <p:sldId id="304" r:id="rId23"/>
    <p:sldId id="257" r:id="rId24"/>
    <p:sldId id="371" r:id="rId25"/>
    <p:sldId id="370" r:id="rId26"/>
    <p:sldId id="305" r:id="rId27"/>
    <p:sldId id="306" r:id="rId28"/>
    <p:sldId id="315" r:id="rId29"/>
    <p:sldId id="355" r:id="rId30"/>
    <p:sldId id="356" r:id="rId31"/>
    <p:sldId id="316" r:id="rId32"/>
    <p:sldId id="358" r:id="rId33"/>
    <p:sldId id="357" r:id="rId34"/>
    <p:sldId id="392" r:id="rId35"/>
    <p:sldId id="393" r:id="rId36"/>
    <p:sldId id="394" r:id="rId37"/>
    <p:sldId id="395" r:id="rId38"/>
    <p:sldId id="317" r:id="rId39"/>
    <p:sldId id="318" r:id="rId40"/>
    <p:sldId id="396" r:id="rId41"/>
    <p:sldId id="397" r:id="rId42"/>
    <p:sldId id="319" r:id="rId43"/>
    <p:sldId id="320" r:id="rId44"/>
    <p:sldId id="339" r:id="rId45"/>
    <p:sldId id="340" r:id="rId46"/>
    <p:sldId id="341" r:id="rId47"/>
    <p:sldId id="342" r:id="rId48"/>
    <p:sldId id="321" r:id="rId49"/>
    <p:sldId id="322" r:id="rId50"/>
    <p:sldId id="323" r:id="rId51"/>
    <p:sldId id="324" r:id="rId52"/>
    <p:sldId id="374" r:id="rId53"/>
    <p:sldId id="375" r:id="rId54"/>
    <p:sldId id="325" r:id="rId55"/>
    <p:sldId id="326" r:id="rId56"/>
    <p:sldId id="327" r:id="rId57"/>
    <p:sldId id="328" r:id="rId58"/>
    <p:sldId id="329" r:id="rId59"/>
    <p:sldId id="330" r:id="rId60"/>
    <p:sldId id="365" r:id="rId61"/>
    <p:sldId id="363" r:id="rId62"/>
    <p:sldId id="331" r:id="rId63"/>
    <p:sldId id="385" r:id="rId64"/>
    <p:sldId id="387" r:id="rId65"/>
    <p:sldId id="386" r:id="rId66"/>
    <p:sldId id="389" r:id="rId67"/>
    <p:sldId id="388" r:id="rId68"/>
    <p:sldId id="384" r:id="rId69"/>
    <p:sldId id="332" r:id="rId70"/>
    <p:sldId id="343" r:id="rId71"/>
    <p:sldId id="344" r:id="rId72"/>
    <p:sldId id="260" r:id="rId73"/>
    <p:sldId id="291" r:id="rId74"/>
    <p:sldId id="400" r:id="rId75"/>
    <p:sldId id="401" r:id="rId76"/>
    <p:sldId id="259" r:id="rId77"/>
    <p:sldId id="399" r:id="rId78"/>
    <p:sldId id="398" r:id="rId79"/>
    <p:sldId id="289" r:id="rId80"/>
    <p:sldId id="362" r:id="rId81"/>
    <p:sldId id="361" r:id="rId82"/>
    <p:sldId id="350" r:id="rId83"/>
    <p:sldId id="349" r:id="rId84"/>
    <p:sldId id="351" r:id="rId85"/>
    <p:sldId id="352" r:id="rId86"/>
    <p:sldId id="380" r:id="rId87"/>
    <p:sldId id="381" r:id="rId88"/>
    <p:sldId id="383" r:id="rId89"/>
    <p:sldId id="382" r:id="rId90"/>
    <p:sldId id="273" r:id="rId91"/>
    <p:sldId id="297" r:id="rId92"/>
    <p:sldId id="282" r:id="rId93"/>
    <p:sldId id="300" r:id="rId94"/>
    <p:sldId id="353" r:id="rId95"/>
    <p:sldId id="354" r:id="rId96"/>
    <p:sldId id="266" r:id="rId97"/>
    <p:sldId id="299" r:id="rId98"/>
    <p:sldId id="369" r:id="rId99"/>
    <p:sldId id="368" r:id="rId100"/>
    <p:sldId id="275" r:id="rId101"/>
    <p:sldId id="301" r:id="rId102"/>
    <p:sldId id="284" r:id="rId103"/>
    <p:sldId id="302" r:id="rId104"/>
    <p:sldId id="337" r:id="rId105"/>
    <p:sldId id="338" r:id="rId106"/>
    <p:sldId id="367" r:id="rId107"/>
    <p:sldId id="366" r:id="rId108"/>
    <p:sldId id="376" r:id="rId109"/>
    <p:sldId id="377" r:id="rId110"/>
    <p:sldId id="348" r:id="rId111"/>
    <p:sldId id="347" r:id="rId112"/>
    <p:sldId id="379" r:id="rId113"/>
    <p:sldId id="378" r:id="rId1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5FA011-EF6E-490D-9382-13769924547B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15CF25-165C-44BF-97AF-9BB06FBA32F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8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9A1-4017-466E-A69B-1CBEB323D550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5A2-00B4-4C0C-B7C5-6FA02FCADFFE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5350-5C99-4809-9C94-CF2F529C6AF1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004-1B2D-4DB7-A45D-7984B6EC54C4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2B94-1D71-4E7A-85FE-8DEF0239EE8F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DF7F-B517-4247-8D22-80B3D9639950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AD66-2D94-4EFB-856B-3CD80F455FB1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3DD-1FF8-4863-939A-6ACD43B2AB8F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E72-F9A0-435E-A5D7-FA89F6742739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6F92-E604-4F8F-B358-0F9DAAAB1754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FBB1-FC34-4ACC-9D83-D6B081021877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EA0A-F1CE-4933-952C-580A5C88C351}" type="datetime8">
              <a:rPr lang="he-IL" smtClean="0"/>
              <a:pPr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34BA-84EE-436B-8379-3FB2CE5B555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.il/url?sa=i&amp;rct=j&amp;q=&amp;esrc=s&amp;frm=1&amp;source=images&amp;cd=&amp;cad=rja&amp;docid=IJ1IK2bICY0G8M&amp;tbnid=_-LTXIgp-SxcuM:&amp;ved=0CAUQjRw&amp;url=http://www.123rf.com/photo_18025588_an-image-of-a-woman-entering-her-pin-number-at-a-store-counter.html&amp;ei=l23nUqvhOYrTswaboICYCQ&amp;psig=AFQjCNGm0YLEyJvz7qoG0aL6MVGU5I0wkg&amp;ust=139098489712729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://www.google.co.il/url?sa=i&amp;rct=j&amp;q=&amp;esrc=s&amp;frm=1&amp;source=images&amp;cd=&amp;cad=rja&amp;docid=tMQR7SCANd-xdM&amp;tbnid=g0pVKVDSjZkKKM:&amp;ved=0CAUQjRw&amp;url=http://en.wikipedia.org/wiki/United_States_dollar&amp;ei=z3LnUuGCC8Sm0AXkuIDQBg&amp;psig=AFQjCNFaV-aeSBIYwo1Rbuf8gANCt3YbFQ&amp;ust=1390986300006338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1.bp.blogspot.com/-hfJM-2LXvE0/TtPuOtP2O6I/AAAAAAAANZg/JL7VCPhQdQc/s1600/Soccer-Cartoons-2.jpg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/>
              <a:t>קריאת פעלים </a:t>
            </a:r>
            <a:r>
              <a:rPr lang="he-IL" dirty="0"/>
              <a:t>בחיריק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2447925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he-IL" dirty="0"/>
              <a:t>הוראות:</a:t>
            </a:r>
          </a:p>
          <a:p>
            <a:pPr marL="0" indent="0" algn="just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he-IL" dirty="0"/>
              <a:t>התלמיד קורא את המילה. רק אחרי שהוא קורא נכון עוברים לשקף הבא ומעניקים לו בכך חווית הצלחה.</a:t>
            </a:r>
          </a:p>
          <a:p>
            <a:pPr marL="0" indent="0" algn="just" eaLnBrk="1" hangingPunct="1">
              <a:lnSpc>
                <a:spcPct val="150000"/>
              </a:lnSpc>
              <a:defRPr/>
            </a:pPr>
            <a:r>
              <a:rPr lang="he-IL" dirty="0"/>
              <a:t>המצגת מתאימה לתרגול וחיזוק השליטה בתנועת החיריק.</a:t>
            </a:r>
          </a:p>
        </p:txBody>
      </p:sp>
      <p:sp>
        <p:nvSpPr>
          <p:cNvPr id="2052" name="מציין מיקום של כותרת תחתונה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sz="1600">
                <a:latin typeface="Guttman Yad-Brush" pitchFamily="2" charset="-79"/>
                <a:cs typeface="Guttman Yad-Brush" pitchFamily="2" charset="-79"/>
              </a:rPr>
              <a:t>פורית אברמוב</a:t>
            </a:r>
          </a:p>
        </p:txBody>
      </p:sp>
    </p:spTree>
    <p:extLst>
      <p:ext uri="{BB962C8B-B14F-4D97-AF65-F5344CB8AC3E}">
        <p14:creationId xmlns:p14="http://schemas.microsoft.com/office/powerpoint/2010/main" val="305692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/>
              <a:t>פורית אברמוב</a:t>
            </a: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קָנִיתִי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071688"/>
            <a:ext cx="8352928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הִפְסַדְתִּי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laurenformica.files.wordpress.com/2011/05/052308_garn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5952914" cy="4104456"/>
          </a:xfrm>
          <a:prstGeom prst="rect">
            <a:avLst/>
          </a:prstGeom>
          <a:noFill/>
        </p:spPr>
      </p:pic>
      <p:sp>
        <p:nvSpPr>
          <p:cNvPr id="4" name="הסבר מלבני מעוגל 3"/>
          <p:cNvSpPr/>
          <p:nvPr/>
        </p:nvSpPr>
        <p:spPr>
          <a:xfrm>
            <a:off x="4139952" y="260648"/>
            <a:ext cx="4464496" cy="1611560"/>
          </a:xfrm>
          <a:prstGeom prst="wedgeRoundRectCallout">
            <a:avLst>
              <a:gd name="adj1" fmla="val -40972"/>
              <a:gd name="adj2" fmla="val 100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הִפְסַדְתִּי</a:t>
            </a:r>
            <a:endParaRPr lang="he-IL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6600" b="1" dirty="0">
                <a:cs typeface="+mn-cs"/>
              </a:rPr>
              <a:t>הִכְנַסְתִּי</a:t>
            </a:r>
            <a:endParaRPr lang="en-US" sz="32500" b="1" dirty="0">
              <a:cs typeface="+mn-cs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encrypted-tbn1.google.com/images?q=tbn:ANd9GcQls2ej-sUPmwQ-_TlIvuRn6_SXk1FE3VYUrwVnw1EmrrUARBJBT1W9b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43067"/>
            <a:ext cx="4426030" cy="5938261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4283968" y="188640"/>
            <a:ext cx="4464496" cy="1872208"/>
          </a:xfrm>
          <a:prstGeom prst="wedgeRoundRectCallout">
            <a:avLst>
              <a:gd name="adj1" fmla="val -89787"/>
              <a:gd name="adj2" fmla="val 61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הִכְנַסְתִּי</a:t>
            </a:r>
            <a:endParaRPr lang="he-IL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6600" b="1" dirty="0">
                <a:cs typeface="+mn-cs"/>
              </a:rPr>
              <a:t>נִלְחַמְתִּי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תמונה 4" descr="h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6505" y="1700808"/>
            <a:ext cx="7033539" cy="4676751"/>
          </a:xfrm>
          <a:prstGeom prst="rect">
            <a:avLst/>
          </a:prstGeom>
        </p:spPr>
      </p:pic>
      <p:sp>
        <p:nvSpPr>
          <p:cNvPr id="7" name="הסבר מלבני מעוגל 6"/>
          <p:cNvSpPr/>
          <p:nvPr/>
        </p:nvSpPr>
        <p:spPr>
          <a:xfrm>
            <a:off x="4355976" y="260648"/>
            <a:ext cx="4248472" cy="1872208"/>
          </a:xfrm>
          <a:prstGeom prst="wedgeRoundRectCallout">
            <a:avLst>
              <a:gd name="adj1" fmla="val -39486"/>
              <a:gd name="adj2" fmla="val 92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נִלְחַמְתִּי</a:t>
            </a:r>
            <a:endParaRPr lang="he-IL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/>
              <a:t>פורית אברמוב</a:t>
            </a: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071688"/>
            <a:ext cx="8496944" cy="1470025"/>
          </a:xfrm>
        </p:spPr>
        <p:txBody>
          <a:bodyPr>
            <a:noAutofit/>
          </a:bodyPr>
          <a:lstStyle/>
          <a:p>
            <a:r>
              <a:rPr lang="he-IL" sz="13800" b="1" dirty="0">
                <a:cs typeface="+mn-cs"/>
              </a:rPr>
              <a:t>הִתְרַחַצְתִּי</a:t>
            </a:r>
            <a:endParaRPr lang="he-IL" sz="16600" b="1" dirty="0">
              <a:cs typeface="+mn-cs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הסבר מלבני מעוגל 6"/>
          <p:cNvSpPr/>
          <p:nvPr/>
        </p:nvSpPr>
        <p:spPr>
          <a:xfrm>
            <a:off x="1907704" y="188640"/>
            <a:ext cx="6264696" cy="1872208"/>
          </a:xfrm>
          <a:prstGeom prst="wedgeRoundRectCallout">
            <a:avLst>
              <a:gd name="adj1" fmla="val 6735"/>
              <a:gd name="adj2" fmla="val 994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הִתְרַחַצְתִּי</a:t>
            </a:r>
            <a:endParaRPr lang="he-IL" b="1" dirty="0"/>
          </a:p>
        </p:txBody>
      </p:sp>
      <p:pic>
        <p:nvPicPr>
          <p:cNvPr id="8" name="תמונה 7" descr="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04864"/>
            <a:ext cx="3024336" cy="4377328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071688"/>
            <a:ext cx="8496944" cy="1470025"/>
          </a:xfrm>
        </p:spPr>
        <p:txBody>
          <a:bodyPr>
            <a:noAutofit/>
          </a:bodyPr>
          <a:lstStyle/>
          <a:p>
            <a:r>
              <a:rPr lang="he-IL" sz="13800" b="1" dirty="0">
                <a:cs typeface="+mn-cs"/>
              </a:rPr>
              <a:t>הִתְגַּלַּשְׁתִּי</a:t>
            </a:r>
            <a:endParaRPr lang="he-IL" sz="11500" b="1" dirty="0">
              <a:cs typeface="+mn-c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glijba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08920"/>
            <a:ext cx="5204988" cy="3672408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הסבר מלבני מעוגל 6"/>
          <p:cNvSpPr/>
          <p:nvPr/>
        </p:nvSpPr>
        <p:spPr>
          <a:xfrm>
            <a:off x="3203848" y="260648"/>
            <a:ext cx="5400600" cy="1872208"/>
          </a:xfrm>
          <a:prstGeom prst="wedgeRoundRectCallout">
            <a:avLst>
              <a:gd name="adj1" fmla="val -39486"/>
              <a:gd name="adj2" fmla="val 92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הִתְגַּלַּשְׁתִּי</a:t>
            </a:r>
            <a:endParaRPr lang="he-IL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/>
              <a:t>פורית אברמוב</a:t>
            </a:r>
            <a:endParaRPr lang="en-US"/>
          </a:p>
        </p:txBody>
      </p:sp>
      <p:pic>
        <p:nvPicPr>
          <p:cNvPr id="25602" name="Picture 2" descr="http://www.investorsareidiots.com/wp-content/uploads/2011/08/0511-0810-0602-1323_Girl_Buying_Ice_Cream_from_a_Vendor_clipart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120" y="1960035"/>
            <a:ext cx="4795152" cy="4315639"/>
          </a:xfrm>
          <a:prstGeom prst="rect">
            <a:avLst/>
          </a:prstGeom>
          <a:noFill/>
        </p:spPr>
      </p:pic>
      <p:sp>
        <p:nvSpPr>
          <p:cNvPr id="5" name="הסבר מלבני מעוגל 4"/>
          <p:cNvSpPr/>
          <p:nvPr/>
        </p:nvSpPr>
        <p:spPr>
          <a:xfrm>
            <a:off x="395536" y="0"/>
            <a:ext cx="3384376" cy="1772816"/>
          </a:xfrm>
          <a:prstGeom prst="wedgeRoundRectCallout">
            <a:avLst>
              <a:gd name="adj1" fmla="val 31403"/>
              <a:gd name="adj2" fmla="val 16312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קָנִיתִי</a:t>
            </a:r>
            <a:endParaRPr lang="he-IL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071688"/>
            <a:ext cx="8496944" cy="1470025"/>
          </a:xfrm>
        </p:spPr>
        <p:txBody>
          <a:bodyPr>
            <a:noAutofit/>
          </a:bodyPr>
          <a:lstStyle/>
          <a:p>
            <a:r>
              <a:rPr lang="he-IL" sz="13800" b="1" dirty="0">
                <a:cs typeface="+mn-cs"/>
              </a:rPr>
              <a:t>הִתְנַדְנַדְתִּי</a:t>
            </a:r>
            <a:endParaRPr lang="he-IL" sz="11500" b="1" dirty="0">
              <a:cs typeface="+mn-cs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הסבר מלבני מעוגל 6"/>
          <p:cNvSpPr/>
          <p:nvPr/>
        </p:nvSpPr>
        <p:spPr>
          <a:xfrm>
            <a:off x="2339752" y="260648"/>
            <a:ext cx="6264696" cy="1872208"/>
          </a:xfrm>
          <a:prstGeom prst="wedgeRoundRectCallout">
            <a:avLst>
              <a:gd name="adj1" fmla="val -39486"/>
              <a:gd name="adj2" fmla="val 92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הִתְנַדְנַדְתִּי</a:t>
            </a:r>
            <a:endParaRPr lang="he-IL" b="1" dirty="0"/>
          </a:p>
        </p:txBody>
      </p:sp>
      <p:pic>
        <p:nvPicPr>
          <p:cNvPr id="6" name="תמונה 5" descr="acrobaten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96952"/>
            <a:ext cx="2900709" cy="3389249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071688"/>
            <a:ext cx="8496944" cy="1470025"/>
          </a:xfrm>
        </p:spPr>
        <p:txBody>
          <a:bodyPr>
            <a:noAutofit/>
          </a:bodyPr>
          <a:lstStyle/>
          <a:p>
            <a:r>
              <a:rPr lang="he-IL" sz="16600" b="1" dirty="0">
                <a:cs typeface="+mn-cs"/>
              </a:rPr>
              <a:t>הִצְבַּעְתִּי</a:t>
            </a:r>
            <a:endParaRPr lang="he-IL" sz="13800" b="1" dirty="0">
              <a:cs typeface="+mn-cs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הסבר מלבני מעוגל 6"/>
          <p:cNvSpPr/>
          <p:nvPr/>
        </p:nvSpPr>
        <p:spPr>
          <a:xfrm>
            <a:off x="2339752" y="260648"/>
            <a:ext cx="6264696" cy="1872208"/>
          </a:xfrm>
          <a:prstGeom prst="wedgeRoundRectCallout">
            <a:avLst>
              <a:gd name="adj1" fmla="val -27566"/>
              <a:gd name="adj2" fmla="val 97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b="1" dirty="0"/>
              <a:t>הִצְבַּעְתִּי</a:t>
            </a:r>
            <a:endParaRPr lang="he-IL" sz="2000" b="1" dirty="0"/>
          </a:p>
        </p:txBody>
      </p:sp>
      <p:pic>
        <p:nvPicPr>
          <p:cNvPr id="5" name="תמונה 4" descr="aastud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483768" y="2852936"/>
            <a:ext cx="3744415" cy="3296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בָּכִיתִי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הסבר מלבני מעוגל 4"/>
          <p:cNvSpPr/>
          <p:nvPr/>
        </p:nvSpPr>
        <p:spPr>
          <a:xfrm>
            <a:off x="827584" y="260648"/>
            <a:ext cx="3384376" cy="1772816"/>
          </a:xfrm>
          <a:prstGeom prst="wedgeRoundRectCallout">
            <a:avLst>
              <a:gd name="adj1" fmla="val 52567"/>
              <a:gd name="adj2" fmla="val 88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בָּכִיתִי</a:t>
            </a:r>
            <a:endParaRPr lang="he-IL" dirty="0"/>
          </a:p>
        </p:txBody>
      </p:sp>
      <p:pic>
        <p:nvPicPr>
          <p:cNvPr id="6" name="Picture 2" descr="http://www.heathersanimations.com/babies/baby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600400" cy="412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רָאִיתִי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://www.danhausertrek.com/AnimatedSeries/Telefocal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6076950" cy="4581525"/>
          </a:xfrm>
          <a:prstGeom prst="rect">
            <a:avLst/>
          </a:prstGeom>
          <a:noFill/>
        </p:spPr>
      </p:pic>
      <p:sp>
        <p:nvSpPr>
          <p:cNvPr id="5" name="הסבר מלבני מעוגל 4"/>
          <p:cNvSpPr/>
          <p:nvPr/>
        </p:nvSpPr>
        <p:spPr>
          <a:xfrm>
            <a:off x="4860032" y="116632"/>
            <a:ext cx="3384376" cy="1512168"/>
          </a:xfrm>
          <a:prstGeom prst="wedgeRoundRectCallout">
            <a:avLst>
              <a:gd name="adj1" fmla="val -52804"/>
              <a:gd name="adj2" fmla="val 835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רָאִיתִי</a:t>
            </a:r>
            <a:endParaRPr lang="he-I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תָלִיתִי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cjsmainevent.com/pic/LaundryHungOutsideToDry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20043" y="1916832"/>
            <a:ext cx="7123957" cy="4941168"/>
          </a:xfrm>
          <a:prstGeom prst="rect">
            <a:avLst/>
          </a:prstGeom>
          <a:noFill/>
        </p:spPr>
      </p:pic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630" name="Picture 6" descr="http://s3images.coroflot.com/user_files/individual_files/295013_88RVPqrwR3asSqygNEV0vwc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560"/>
          <a:stretch>
            <a:fillRect/>
          </a:stretch>
        </p:blipFill>
        <p:spPr bwMode="auto">
          <a:xfrm>
            <a:off x="251520" y="1772816"/>
            <a:ext cx="2160240" cy="4819650"/>
          </a:xfrm>
          <a:prstGeom prst="rect">
            <a:avLst/>
          </a:prstGeom>
          <a:noFill/>
        </p:spPr>
      </p:pic>
      <p:sp>
        <p:nvSpPr>
          <p:cNvPr id="7" name="הסבר מלבני מעוגל 6"/>
          <p:cNvSpPr/>
          <p:nvPr/>
        </p:nvSpPr>
        <p:spPr>
          <a:xfrm>
            <a:off x="2339752" y="116632"/>
            <a:ext cx="4442792" cy="1628800"/>
          </a:xfrm>
          <a:prstGeom prst="wedgeRoundRectCallout">
            <a:avLst>
              <a:gd name="adj1" fmla="val -69134"/>
              <a:gd name="adj2" fmla="val 970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תָלִיתִי</a:t>
            </a:r>
            <a:endParaRPr lang="he-I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שָׁתִיתִי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938" name="Picture 2" descr="http://www.os-brodarica.skole.hr/english_page/Grade4/G4.Unit1/G4.Unit1.1voc.gr/verbs-%20bb4L1.1/drink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316" y="1556792"/>
            <a:ext cx="6253336" cy="5554574"/>
          </a:xfrm>
          <a:prstGeom prst="rect">
            <a:avLst/>
          </a:prstGeom>
          <a:noFill/>
        </p:spPr>
      </p:pic>
      <p:sp>
        <p:nvSpPr>
          <p:cNvPr id="5" name="הסבר מלבני מעוגל 4"/>
          <p:cNvSpPr/>
          <p:nvPr/>
        </p:nvSpPr>
        <p:spPr>
          <a:xfrm>
            <a:off x="4427984" y="260648"/>
            <a:ext cx="4464496" cy="1944216"/>
          </a:xfrm>
          <a:prstGeom prst="wedgeRoundRectCallout">
            <a:avLst>
              <a:gd name="adj1" fmla="val -28002"/>
              <a:gd name="adj2" fmla="val 750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שָׁתִיתִי</a:t>
            </a:r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6600" b="1" dirty="0" err="1">
                <a:cs typeface="+mn-cs"/>
              </a:rPr>
              <a:t>נִקִּיתִי</a:t>
            </a:r>
            <a:endParaRPr lang="en-US" sz="32500" b="1" dirty="0"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יָרִיתִי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5292080" y="188640"/>
            <a:ext cx="3600400" cy="1872208"/>
          </a:xfrm>
          <a:prstGeom prst="wedgeRoundRectCallout">
            <a:avLst>
              <a:gd name="adj1" fmla="val -83301"/>
              <a:gd name="adj2" fmla="val 627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יָרִיתִי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6" name="תמונה 5" descr="edgi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988840"/>
            <a:ext cx="2976910" cy="39960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8800" b="1" dirty="0">
                <a:cs typeface="+mn-cs"/>
              </a:rPr>
              <a:t>שָׁמַרְתִּי</a:t>
            </a:r>
            <a:endParaRPr lang="he-IL" sz="9600" dirty="0"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3707904" y="260648"/>
            <a:ext cx="5184576" cy="1584176"/>
          </a:xfrm>
          <a:prstGeom prst="wedgeRoundRectCallout">
            <a:avLst>
              <a:gd name="adj1" fmla="val -46443"/>
              <a:gd name="adj2" fmla="val 777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שָׁמַרְתִּי</a:t>
            </a:r>
            <a:endParaRPr lang="he-IL" dirty="0"/>
          </a:p>
        </p:txBody>
      </p:sp>
      <p:pic>
        <p:nvPicPr>
          <p:cNvPr id="6" name="תמונה 5" descr="guard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43608" y="476672"/>
            <a:ext cx="3517751" cy="61170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8800" b="1" dirty="0">
                <a:cs typeface="+mn-cs"/>
              </a:rPr>
              <a:t>מָסַרְתִּי</a:t>
            </a:r>
            <a:endParaRPr lang="he-IL" sz="9600" dirty="0"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2411760" y="332656"/>
            <a:ext cx="5184576" cy="1584176"/>
          </a:xfrm>
          <a:prstGeom prst="wedgeRoundRectCallout">
            <a:avLst>
              <a:gd name="adj1" fmla="val -44385"/>
              <a:gd name="adj2" fmla="val 1142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מָסַרְתִּי</a:t>
            </a:r>
            <a:endParaRPr lang="he-IL" dirty="0"/>
          </a:p>
        </p:txBody>
      </p:sp>
      <p:pic>
        <p:nvPicPr>
          <p:cNvPr id="5" name="תמונה 4" descr="girlsb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9361" y="3109912"/>
            <a:ext cx="5744127" cy="29833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8800" b="1" dirty="0">
                <a:cs typeface="+mn-cs"/>
              </a:rPr>
              <a:t>טָרַפְתִּי</a:t>
            </a:r>
            <a:endParaRPr lang="he-IL" sz="9600" dirty="0"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3707904" y="260648"/>
            <a:ext cx="5184576" cy="1584176"/>
          </a:xfrm>
          <a:prstGeom prst="wedgeRoundRectCallout">
            <a:avLst>
              <a:gd name="adj1" fmla="val -43210"/>
              <a:gd name="adj2" fmla="val 863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טָרַפְתִּי</a:t>
            </a:r>
            <a:endParaRPr lang="he-IL" dirty="0"/>
          </a:p>
        </p:txBody>
      </p:sp>
      <p:pic>
        <p:nvPicPr>
          <p:cNvPr id="54274" name="Picture 2" descr="http://www.allfreelogo.com/images/vector-thumb/tiger-prev125430018312gJ7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892" y="1700808"/>
            <a:ext cx="7899243" cy="4739546"/>
          </a:xfrm>
          <a:prstGeom prst="rect">
            <a:avLst/>
          </a:prstGeom>
          <a:noFill/>
        </p:spPr>
      </p:pic>
      <p:sp>
        <p:nvSpPr>
          <p:cNvPr id="5" name="הסבר ענן 4"/>
          <p:cNvSpPr/>
          <p:nvPr/>
        </p:nvSpPr>
        <p:spPr>
          <a:xfrm>
            <a:off x="251520" y="188640"/>
            <a:ext cx="2880320" cy="2088232"/>
          </a:xfrm>
          <a:prstGeom prst="cloudCallout">
            <a:avLst>
              <a:gd name="adj1" fmla="val 57475"/>
              <a:gd name="adj2" fmla="val 83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276" name="AutoShape 4" descr="data:image/jpeg;base64,/9j/4AAQSkZJRgABAQAAAQABAAD/2wCEAAkGBhQPEA8REhESEA8UGBEQGBcYFhYfFxYTExgZFxQSFxojJyYqGBovGRsaIS8sLyc1ODgsFR89NTw2NTI3ODUBCQoKDgwOGg8PGjQkHiQuKiw0NCwsLTUqLio1KSkyKTUqNSwsLCksMi4sLDEsKSosLCwsMCkqMC0pNTUwLSwpKf/AABEIAHsARwMBIgACEQEDEQH/xAAbAAACAwEBAQAAAAAAAAAAAAAABwQFBgMBAv/EADQQAAIBAwIFAgQEBQUAAAAAAAECAwAEERIhBQYTIjFBUSMyYYEHFEJxQ1KRsfAkM2KCof/EABkBAAIDAQAAAAAAAAAAAAAAAAIFAAMEAf/EACgRAAMAAgECBQMFAAAAAAAAAAABAgMRMQQSEyEiQWFRcfAUMoGx4f/aAAwDAQACEQMRAD8AeNFUvNVhczQqtpMIXDgtkldaYOVDhWKHODnSc6cetYC44je2ZDXE17aEAZdzFNbnOkEGQKVXuYbtp8UFX2+wcz3e42aKWNtzJetpZb2OSLdlPRiOv5cBmUgMmQ3yhT3nu2FWtrz5cJgS2qzjB74XCHORgGKQ7DGdxIfHgZqtdRjflsN4LXsbmvCaw/G/xTgWHVaNHPIUMrF2ZY7dcEA3GASr6xgR41Eg+PNZWa2ueJDqXsjJCpLFOzfbIAjGpYgCQNy7HT5X1vW6ekdxdPeV+lDDj57s3dUScS6nWLUis0YZ2CKOoBpOXKrsTuwrQUovw05cW6u3viknSRsqzk/EIOYV3zrCj4jZ8O0ePkwrdri2V3Kl6QUUUV0AKKKKhDO8Y5Hgm74gtrcamk6kaKNbNnImUY6qknO5z50kHel9xe+aCO9Qjp3VuCunZ/iOuYGXHzqzFdOQM+CAcgajjXOUszvHaEQxIxQzkBmd0ZlkSONhgKGGNZznBAH6qzd1YvPcLcXE8k7KEUKViCfDLtGxCqO5Wkcg59awdRWNv5RtwTkS+GVfB+FK7yMSZIUkPSLeXkTAlunP8RjIDpJHaF7cA7SoOHPxadbeNnW0DAuQo/QTqnbVsy6l0IMbuHbdUwYkXDp0g6BBEcYbLpJ8WYZdjHGDnRkYGpmz3H96Y/4a2cKWeuNonmZtMxQHteMaUgOQrAJHpVQQNsH1yd6yw4WPG/v+f2a+pzqMKxx78/c0nDuHpbxJDGNMaDAGST7kknyc7/epNFFQThRRRUIFZrnHmc2yGGBS95IjaPGiLJ0iaU74UEkgYJbpsB4OL3iN+tvDLNJkRxI8rYGTpjUs2B6nANKO75jje9vJJ2W3dzEYxK6Lm3VSseMsd9QkLAYwX+tV5aqYdSi7Fj7358HLivFE4fbhmLyNlguT3SSMWdmZsYGSWYnHvgeBU+zuS4OoBXUgHS2pSGUPG6nAyrIysMgHu3ANVF09veBGa3muo8ZQhT0z5y6jUu/pkj0FS+GmKNiqQzQs+kd6yENoGF3ywUBcDcjbAHjZZXZ4fD7t/wAaGCb35cFnUjgN41rexOp+FcMsEqliF1FSIZgPAfKrH6ZDqPIFR6+NBea0iUFne4tWA9lglSeRz7AJGfuVHrQ4W1a0TMk4exrUUUU5FIUUUVCHK7tVmjeKRQ8bq0bKfDKwIZT9CCRSxTkK54eXEMYvYyD8QSlbghCSiSByVY9z4KsB/wARmmnVFzfzC1lCpjVXuJW6MStnTrILF3xvoVQWPvpwPNBkmanVcBxVS/SJ694pCZXWS2ht5e0PJOjq6tJjpksqBgSMnudMhfPqLWx4eEjToXcjJjILOsquR65Odic50sv22xPsbTpJjUXkPe8h+aSU/PKx9yfrsMAbCub8HgYkm3gZjkkmKMkk+STjc0pqlwuBmpfL5OEvGUk0LBIkrs8akph1RNWpy5XITKBgM43Ix4ONJyM8X564Ep/1WlegGC4/L6EMzRHG7dXIcZ8JHtjzXE/euF1aiQLuyOpDo6nDxuPDofQ/+EEg5BruLIorejmXG7nWxs0VheFc+NAUjvgDGSqfmhpChmJwJ0/hD5V1DK5O+nxW6ptNqltCypcvTCiiiiBClxzPdGbiMoYLptkSGP31TqsszeNsgRKNz/tt70x6T3C7pZzczqdfVnnkLgYDgtiJgCAQOkE8jOxrN1VaxmjpluydRRRSoZhRRRUIfE0IdWRhqRgyMPdWGCP6GtLyPx5tRspn1uiB4ZHfMksYZgysMDLIOmCcksHBO+azteWlyqX3DcuFczHG+O1opEP2LtGu/lmUeSK0dNbm9fUz9RCqN/QalFFFNhYeGkhy8ekIY22aWCBgDsQ9tFHBPER/MpVT77uCBp3eFJ3iVi8VxMg7ntrmWUAY+JDchpSuD4fTMQNxun1rJ1S3OzT0z9RPornb3AkXUufUEHYqw8qw9CD/AJivLq6WJHkkYJGg1Mx8Af5/elmhjs60VUQ812zJqMojOdPTfabOcY6W7Zz9KsbS7WZFdCSp9wQQR5VgflYHYj6V1y1ycTT4O1UPFcsLycOy9CNkjIwCJoWE7SA+dpY4lH1ifbBBNje3rLJFDGoMkgdtTZ0RomAztj5jllAXIznyK94ZwgNJY2WRIXlWeQsoOpIHFxM7LkbNIET1wJPBxVmJPuQGRrtY3hRXoopyKQrEc9cJ6Tm/VSylVjuMDdI4uoyT4Ay2C5DDftKkY0nVt6r+PcYWzt5Z3VnCBe1camZmCoozgDLEDc+tDcqpaYUU5e0Ku0I/MzlTlXitJdjlSWMya1/dI08fyiuXMROLcfoMo1H6qrGMfsWA/oPFecF4I0LGR2XWY0iEaBxHEoZnMS6nbUoZiFJ8KuBsa6cyQhraUtqwmiYlCA4WJg8hjJyA/TDgZGMkZpO0u7SfwNVvt20QM/U19cEylzIgPw5IzMV32kR1VmXfbUHGdvKA+prXv+FcmptF8NGTjXbguB7FldFP2QVB4vytHYXVuEeWR5ILnU0jAk6JbfQAqhVXGo+FGfXNWfprhNvgr8eLaSK/iKhZbWQfP1DB/wBJUYsD90Uj9q0fIKI97eO0y9WNUgSEFdQiZIpXnYZ1MC7BAcADpnySazvGInKK0ah5InEwUnGvSjjQDg4J1bVacqWb3t1a3MSMLSFnkE7Ky9XXGy9OIHBZDqBY4xlQBkg4Ppt96ev8B6jXa1sZtFFFMxcFcL2ySeN4pUWSJwVZWGQynyCK70VCCq4hyZe2TS/l0a8hYT9MGTVIj6U/LrJrK9gCle1s7gnfevs8p312ksRhS1hk6kfUkcF1hYaSekhYF8Fsd4HgnHimlRVLwQ3vRd4161s8FZDnnhczzWs0MLTqqXELqhTWvUMTq+GZQRmLSd/1CthRVlSqWmVzTl7QpbXlzidyY06RscopkkfpERukiHMKqWMmpNQIYgYxv5yz+E8MS1hjgjzoQaRk5J9SSffOT96l0UMY5j9p28lXyFFFFWAH/9k="/>
          <p:cNvSpPr>
            <a:spLocks noChangeAspect="1" noChangeArrowheads="1"/>
          </p:cNvSpPr>
          <p:nvPr/>
        </p:nvSpPr>
        <p:spPr bwMode="auto">
          <a:xfrm>
            <a:off x="8824913" y="-569913"/>
            <a:ext cx="67627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4278" name="Picture 6" descr="http://www.free-animations.co.uk/animals/rabbits/images/rabbit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6672"/>
            <a:ext cx="930955" cy="161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הָפַכְתִּי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מלבני מעוגל 4"/>
          <p:cNvSpPr/>
          <p:nvPr/>
        </p:nvSpPr>
        <p:spPr>
          <a:xfrm>
            <a:off x="4499992" y="188640"/>
            <a:ext cx="4248472" cy="1872208"/>
          </a:xfrm>
          <a:prstGeom prst="wedgeRoundRectCallout">
            <a:avLst>
              <a:gd name="adj1" fmla="val -39486"/>
              <a:gd name="adj2" fmla="val 92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הָפַכְתִּי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78850" name="Picture 2" descr="http://i240.photobucket.com/albums/ff226/kkrawal/AnimeStudio/page_t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470240"/>
            <a:ext cx="3803915" cy="2852936"/>
          </a:xfrm>
          <a:prstGeom prst="rect">
            <a:avLst/>
          </a:prstGeom>
          <a:noFill/>
        </p:spPr>
      </p:pic>
      <p:pic>
        <p:nvPicPr>
          <p:cNvPr id="7" name="Picture 6" descr="http://s3images.coroflot.com/user_files/individual_files/295013_88RVPqrwR3asSqygNEV0vwc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560"/>
          <a:stretch>
            <a:fillRect/>
          </a:stretch>
        </p:blipFill>
        <p:spPr bwMode="auto">
          <a:xfrm>
            <a:off x="1475656" y="1127026"/>
            <a:ext cx="216024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הסבר מלבני מעוגל 4"/>
          <p:cNvSpPr/>
          <p:nvPr/>
        </p:nvSpPr>
        <p:spPr>
          <a:xfrm>
            <a:off x="5004048" y="404664"/>
            <a:ext cx="3384376" cy="1772816"/>
          </a:xfrm>
          <a:prstGeom prst="wedgeRoundRectCallout">
            <a:avLst>
              <a:gd name="adj1" fmla="val -81623"/>
              <a:gd name="adj2" fmla="val 9349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 err="1">
                <a:solidFill>
                  <a:schemeClr val="tx1"/>
                </a:solidFill>
              </a:rPr>
              <a:t>נִקִּיתִי</a:t>
            </a:r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92162" name="Picture 2" descr="http://i279.photobucket.com/albums/kk150/Eva3333/Warning/Poof/28fmy8s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1376"/>
            <a:ext cx="5688632" cy="5711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חָתַכְתִּי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מלבני מעוגל 4"/>
          <p:cNvSpPr/>
          <p:nvPr/>
        </p:nvSpPr>
        <p:spPr>
          <a:xfrm>
            <a:off x="4499992" y="188640"/>
            <a:ext cx="4248472" cy="1872208"/>
          </a:xfrm>
          <a:prstGeom prst="wedgeRoundRectCallout">
            <a:avLst>
              <a:gd name="adj1" fmla="val -39486"/>
              <a:gd name="adj2" fmla="val 92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חָתַכְתִּי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di-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86526"/>
            <a:ext cx="4680520" cy="57644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קָדַחְתִּי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מלבני מעוגל 4"/>
          <p:cNvSpPr/>
          <p:nvPr/>
        </p:nvSpPr>
        <p:spPr>
          <a:xfrm>
            <a:off x="4572000" y="188640"/>
            <a:ext cx="4248472" cy="1872208"/>
          </a:xfrm>
          <a:prstGeom prst="wedgeRoundRectCallout">
            <a:avLst>
              <a:gd name="adj1" fmla="val -29083"/>
              <a:gd name="adj2" fmla="val 750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קָדַחְתִּי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8" name="תמונה 7" descr="condu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556792"/>
            <a:ext cx="4248472" cy="480077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לָמַדְתִּי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מלבני מעוגל 4"/>
          <p:cNvSpPr/>
          <p:nvPr/>
        </p:nvSpPr>
        <p:spPr>
          <a:xfrm>
            <a:off x="4499992" y="188640"/>
            <a:ext cx="4248472" cy="1872208"/>
          </a:xfrm>
          <a:prstGeom prst="wedgeRoundRectCallout">
            <a:avLst>
              <a:gd name="adj1" fmla="val -71412"/>
              <a:gd name="adj2" fmla="val 782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לָמַדְתִּי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7" name="תמונה 6" descr="schule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7"/>
            <a:ext cx="3888432" cy="539619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דָּפַקְתִּי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מלבני מעוגל 4"/>
          <p:cNvSpPr/>
          <p:nvPr/>
        </p:nvSpPr>
        <p:spPr>
          <a:xfrm>
            <a:off x="4499992" y="188640"/>
            <a:ext cx="4248472" cy="1872208"/>
          </a:xfrm>
          <a:prstGeom prst="wedgeRoundRectCallout">
            <a:avLst>
              <a:gd name="adj1" fmla="val -39486"/>
              <a:gd name="adj2" fmla="val 92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דָּפַקְתִּי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kids-play-0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9552" y="1268760"/>
            <a:ext cx="6047550" cy="504785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קָטַפְתִּי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.istockimg.com/file_thumbview_approve/8420345/2/stock-illustration-8420345-girl-pick-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347692" cy="5009943"/>
          </a:xfrm>
          <a:prstGeom prst="rect">
            <a:avLst/>
          </a:prstGeom>
          <a:noFill/>
        </p:spPr>
      </p:pic>
      <p:sp>
        <p:nvSpPr>
          <p:cNvPr id="5" name="הסבר מלבני מעוגל 4"/>
          <p:cNvSpPr/>
          <p:nvPr/>
        </p:nvSpPr>
        <p:spPr>
          <a:xfrm>
            <a:off x="4499992" y="188640"/>
            <a:ext cx="4248472" cy="1872208"/>
          </a:xfrm>
          <a:prstGeom prst="wedgeRoundRectCallout">
            <a:avLst>
              <a:gd name="adj1" fmla="val -39486"/>
              <a:gd name="adj2" fmla="val 92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קָטַפְתִּי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9900" b="1" dirty="0">
                <a:cs typeface="+mn-cs"/>
              </a:rPr>
              <a:t>שַׁרְתִּי</a:t>
            </a:r>
            <a:endParaRPr lang="en-US" sz="39000" b="1" dirty="0"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צָבַעְתִּי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מלבני מעוגל 4"/>
          <p:cNvSpPr/>
          <p:nvPr/>
        </p:nvSpPr>
        <p:spPr>
          <a:xfrm>
            <a:off x="4499992" y="188640"/>
            <a:ext cx="4248472" cy="1872208"/>
          </a:xfrm>
          <a:prstGeom prst="wedgeRoundRectCallout">
            <a:avLst>
              <a:gd name="adj1" fmla="val -34464"/>
              <a:gd name="adj2" fmla="val 986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צָבַעְתִּי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22882" name="Picture 2" descr="http://www.jozo.hu/festes/eszkozok/AnimationPaint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140968"/>
            <a:ext cx="3078832" cy="2812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אָכַלְתִּי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תמונה 3" descr="afeed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86633"/>
            <a:ext cx="3170418" cy="3522687"/>
          </a:xfrm>
          <a:prstGeom prst="rect">
            <a:avLst/>
          </a:prstGeom>
        </p:spPr>
      </p:pic>
      <p:sp>
        <p:nvSpPr>
          <p:cNvPr id="5" name="הסבר מלבני מעוגל 4"/>
          <p:cNvSpPr/>
          <p:nvPr/>
        </p:nvSpPr>
        <p:spPr>
          <a:xfrm>
            <a:off x="4283968" y="260648"/>
            <a:ext cx="4248472" cy="1728192"/>
          </a:xfrm>
          <a:prstGeom prst="wedgeRoundRectCallout">
            <a:avLst>
              <a:gd name="adj1" fmla="val -41997"/>
              <a:gd name="adj2" fmla="val 1181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אָכַלְתִּי</a:t>
            </a:r>
            <a:endParaRPr lang="he-I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קָרָאתִּי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211960" y="260648"/>
            <a:ext cx="4464496" cy="1872208"/>
          </a:xfrm>
          <a:prstGeom prst="wedgeRoundRectCallout">
            <a:avLst>
              <a:gd name="adj1" fmla="val -40972"/>
              <a:gd name="adj2" fmla="val 100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קָרָאתִּי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6" name="תמונה 5" descr="book0003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3969221" cy="376641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6600" b="1" dirty="0">
                <a:cs typeface="+mn-cs"/>
              </a:rPr>
              <a:t>כָּעַסְתִּי</a:t>
            </a:r>
            <a:endParaRPr lang="en-US" sz="32500" b="1" dirty="0"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427984" y="332656"/>
            <a:ext cx="4464496" cy="1872208"/>
          </a:xfrm>
          <a:prstGeom prst="wedgeRoundRectCallout">
            <a:avLst>
              <a:gd name="adj1" fmla="val -76815"/>
              <a:gd name="adj2" fmla="val -96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b="1" dirty="0"/>
              <a:t>כָּעַסְתִּי</a:t>
            </a:r>
            <a:endParaRPr lang="he-IL" sz="2000" b="1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תמונה 4" descr="soldado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4186188" cy="605806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5700" b="1" dirty="0">
                <a:cs typeface="+mn-cs"/>
              </a:rPr>
              <a:t>רָכַבְתִּי</a:t>
            </a:r>
            <a:endParaRPr lang="en-US" sz="15700" b="1" dirty="0"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תמונה 5" descr="86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44824"/>
            <a:ext cx="2781077" cy="4580597"/>
          </a:xfrm>
          <a:prstGeom prst="rect">
            <a:avLst/>
          </a:prstGeom>
        </p:spPr>
      </p:pic>
      <p:sp>
        <p:nvSpPr>
          <p:cNvPr id="7" name="הסבר מלבני מעוגל 6"/>
          <p:cNvSpPr/>
          <p:nvPr/>
        </p:nvSpPr>
        <p:spPr>
          <a:xfrm>
            <a:off x="4283968" y="260648"/>
            <a:ext cx="4248472" cy="1728192"/>
          </a:xfrm>
          <a:prstGeom prst="wedgeRoundRectCallout">
            <a:avLst>
              <a:gd name="adj1" fmla="val -48813"/>
              <a:gd name="adj2" fmla="val 802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רָכַבְתִּי</a:t>
            </a:r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תמונה 3" descr="acowgirl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2664296" cy="4449374"/>
          </a:xfrm>
          <a:prstGeom prst="rect">
            <a:avLst/>
          </a:prstGeom>
        </p:spPr>
      </p:pic>
      <p:sp>
        <p:nvSpPr>
          <p:cNvPr id="5" name="הסבר מלבני מעוגל 4"/>
          <p:cNvSpPr/>
          <p:nvPr/>
        </p:nvSpPr>
        <p:spPr>
          <a:xfrm>
            <a:off x="5148064" y="188640"/>
            <a:ext cx="3384376" cy="1772816"/>
          </a:xfrm>
          <a:prstGeom prst="wedgeRoundRectCallout">
            <a:avLst>
              <a:gd name="adj1" fmla="val -116297"/>
              <a:gd name="adj2" fmla="val 8145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>
                <a:solidFill>
                  <a:schemeClr val="tx1"/>
                </a:solidFill>
              </a:rPr>
              <a:t>שַׁרְתִּי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5700" b="1" dirty="0">
                <a:cs typeface="+mn-cs"/>
              </a:rPr>
              <a:t>חָשַׁבְתִּי</a:t>
            </a:r>
            <a:endParaRPr lang="en-US" sz="15700" b="1" dirty="0"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תמונה 4" descr="%20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264" y="2204864"/>
            <a:ext cx="5472608" cy="4104456"/>
          </a:xfrm>
          <a:prstGeom prst="rect">
            <a:avLst/>
          </a:prstGeom>
        </p:spPr>
      </p:pic>
      <p:sp>
        <p:nvSpPr>
          <p:cNvPr id="6" name="הסבר מלבני מעוגל 5"/>
          <p:cNvSpPr/>
          <p:nvPr/>
        </p:nvSpPr>
        <p:spPr>
          <a:xfrm>
            <a:off x="4139952" y="332656"/>
            <a:ext cx="4464496" cy="1872208"/>
          </a:xfrm>
          <a:prstGeom prst="wedgeRoundRectCallout">
            <a:avLst>
              <a:gd name="adj1" fmla="val -40972"/>
              <a:gd name="adj2" fmla="val 100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חָשַׁבְתִּי</a:t>
            </a:r>
            <a:endParaRPr lang="he-IL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5700" b="1" dirty="0">
                <a:cs typeface="+mn-cs"/>
              </a:rPr>
              <a:t>זָחַלְתִּי</a:t>
            </a:r>
            <a:endParaRPr lang="en-US" sz="15700" b="1" dirty="0"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הסבר מלבני מעוגל 5"/>
          <p:cNvSpPr/>
          <p:nvPr/>
        </p:nvSpPr>
        <p:spPr>
          <a:xfrm>
            <a:off x="4139952" y="332656"/>
            <a:ext cx="4464496" cy="1872208"/>
          </a:xfrm>
          <a:prstGeom prst="wedgeRoundRectCallout">
            <a:avLst>
              <a:gd name="adj1" fmla="val -40972"/>
              <a:gd name="adj2" fmla="val 100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זָחַלְתִּי</a:t>
            </a:r>
            <a:endParaRPr lang="he-IL" dirty="0"/>
          </a:p>
        </p:txBody>
      </p:sp>
      <p:sp>
        <p:nvSpPr>
          <p:cNvPr id="15362" name="AutoShape 2" descr="http://www.heathersanimations.com/babies/babycrawling.gif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364" name="AutoShape 4" descr="http://www.heathersanimations.com/babies/babycrawling.gif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 descr="babycrawl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84984"/>
            <a:ext cx="4551302" cy="301138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שָׂמַחְתִּי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139952" y="332656"/>
            <a:ext cx="4464496" cy="1872208"/>
          </a:xfrm>
          <a:prstGeom prst="wedgeRoundRectCallout">
            <a:avLst>
              <a:gd name="adj1" fmla="val -48141"/>
              <a:gd name="adj2" fmla="val 99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שָׂמַחְתִּי</a:t>
            </a:r>
            <a:endParaRPr lang="he-IL" dirty="0"/>
          </a:p>
        </p:txBody>
      </p:sp>
      <p:pic>
        <p:nvPicPr>
          <p:cNvPr id="5" name="תמונה 4" descr="swing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42" y="1412776"/>
            <a:ext cx="5353321" cy="4608512"/>
          </a:xfrm>
          <a:prstGeom prst="rect">
            <a:avLst/>
          </a:prstGeom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לָבַשְׁתִּי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8370" name="Picture 2" descr="http://secretsofatwentysomething.files.wordpress.com/2012/01/what_to_w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404378" cy="5053446"/>
          </a:xfrm>
          <a:prstGeom prst="rect">
            <a:avLst/>
          </a:prstGeom>
          <a:noFill/>
        </p:spPr>
      </p:pic>
      <p:sp>
        <p:nvSpPr>
          <p:cNvPr id="4" name="הסבר מלבני מעוגל 3"/>
          <p:cNvSpPr/>
          <p:nvPr/>
        </p:nvSpPr>
        <p:spPr>
          <a:xfrm>
            <a:off x="4355976" y="188640"/>
            <a:ext cx="4464496" cy="1872208"/>
          </a:xfrm>
          <a:prstGeom prst="wedgeRoundRectCallout">
            <a:avLst>
              <a:gd name="adj1" fmla="val -47116"/>
              <a:gd name="adj2" fmla="val 806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לָבַשְׁתִּי</a:t>
            </a:r>
            <a:endParaRPr lang="he-I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נָעַלְתִּי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6322" name="Picture 2" descr="http://t2.gstatic.com/images?q=tbn:ANd9GcTzaQWHJmYO6zTUnhZZxA5EjKLlki3ye7mjXXsAOvVt2bIQ0a9kXonWuaq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3F2"/>
              </a:clrFrom>
              <a:clrTo>
                <a:srgbClr val="FDF3F2">
                  <a:alpha val="0"/>
                </a:srgbClr>
              </a:clrTo>
            </a:clrChange>
          </a:blip>
          <a:srcRect b="11821"/>
          <a:stretch>
            <a:fillRect/>
          </a:stretch>
        </p:blipFill>
        <p:spPr bwMode="auto">
          <a:xfrm>
            <a:off x="539552" y="1772816"/>
            <a:ext cx="4942476" cy="4536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הסבר מלבני מעוגל 3"/>
          <p:cNvSpPr/>
          <p:nvPr/>
        </p:nvSpPr>
        <p:spPr>
          <a:xfrm>
            <a:off x="4139952" y="332656"/>
            <a:ext cx="4464496" cy="1872208"/>
          </a:xfrm>
          <a:prstGeom prst="wedgeRoundRectCallout">
            <a:avLst>
              <a:gd name="adj1" fmla="val -40972"/>
              <a:gd name="adj2" fmla="val 100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נָעַלְתִּי</a:t>
            </a:r>
            <a:endParaRPr lang="he-I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06084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שַׂמְתִּי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בָּדַקְתִּי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3131840" y="188640"/>
            <a:ext cx="4464496" cy="1872208"/>
          </a:xfrm>
          <a:prstGeom prst="wedgeRoundRectCallout">
            <a:avLst>
              <a:gd name="adj1" fmla="val -49165"/>
              <a:gd name="adj2" fmla="val 100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בָּדַקְתִּי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6" name="תמונה 5" descr="medisch17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623956"/>
            <a:ext cx="8252618" cy="500481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מָכַרְתִּי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499992" y="188640"/>
            <a:ext cx="4464496" cy="1872208"/>
          </a:xfrm>
          <a:prstGeom prst="wedgeRoundRectCallout">
            <a:avLst>
              <a:gd name="adj1" fmla="val -65892"/>
              <a:gd name="adj2" fmla="val 51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מָכַרְתִּי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תמונה 4" descr="arbeit07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078560" cy="570071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קָלַעְתִּי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499992" y="188640"/>
            <a:ext cx="4464496" cy="1872208"/>
          </a:xfrm>
          <a:prstGeom prst="wedgeRoundRectCallout">
            <a:avLst>
              <a:gd name="adj1" fmla="val -15879"/>
              <a:gd name="adj2" fmla="val 1638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קָלַעְתִּי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6" name="תמונה 5" descr="anisport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193464"/>
            <a:ext cx="4383360" cy="3908496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רָכַבְתִּי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499992" y="188640"/>
            <a:ext cx="4464496" cy="1872208"/>
          </a:xfrm>
          <a:prstGeom prst="wedgeRoundRectCallout">
            <a:avLst>
              <a:gd name="adj1" fmla="val -50872"/>
              <a:gd name="adj2" fmla="val 96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רָכַבְתִּי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7" name="תמונה 6" descr="cyc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924944"/>
            <a:ext cx="4104456" cy="335460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שָׁתַלְתִּי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blog.tapuz.co.il/surprise100/images/%7BBB4524AE-9123-4C57-A360-BD7683D83FC7%7D.jpg"/>
          <p:cNvPicPr>
            <a:picLocks noChangeAspect="1" noChangeArrowheads="1"/>
          </p:cNvPicPr>
          <p:nvPr/>
        </p:nvPicPr>
        <p:blipFill>
          <a:blip r:embed="rId2" cstate="print"/>
          <a:srcRect t="20691"/>
          <a:stretch>
            <a:fillRect/>
          </a:stretch>
        </p:blipFill>
        <p:spPr bwMode="auto">
          <a:xfrm>
            <a:off x="0" y="1844824"/>
            <a:ext cx="9144000" cy="5098108"/>
          </a:xfrm>
          <a:prstGeom prst="rect">
            <a:avLst/>
          </a:prstGeom>
          <a:noFill/>
        </p:spPr>
      </p:pic>
      <p:sp>
        <p:nvSpPr>
          <p:cNvPr id="4" name="הסבר מלבני מעוגל 3"/>
          <p:cNvSpPr/>
          <p:nvPr/>
        </p:nvSpPr>
        <p:spPr>
          <a:xfrm>
            <a:off x="4427984" y="44624"/>
            <a:ext cx="4464496" cy="1872208"/>
          </a:xfrm>
          <a:prstGeom prst="wedgeRoundRectCallout">
            <a:avLst>
              <a:gd name="adj1" fmla="val -29708"/>
              <a:gd name="adj2" fmla="val 1246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שָׁתַלְתִּי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הסבר מלבני מעוגל 9"/>
          <p:cNvSpPr/>
          <p:nvPr/>
        </p:nvSpPr>
        <p:spPr>
          <a:xfrm>
            <a:off x="5508104" y="332656"/>
            <a:ext cx="3384376" cy="1584176"/>
          </a:xfrm>
          <a:prstGeom prst="wedgeRoundRectCallout">
            <a:avLst>
              <a:gd name="adj1" fmla="val -64962"/>
              <a:gd name="adj2" fmla="val 2001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>
                <a:solidFill>
                  <a:schemeClr val="tx1"/>
                </a:solidFill>
              </a:rPr>
              <a:t>שַׂמְתִי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58" name="AutoShape 2" descr="https://encrypted-tbn3.google.com/images?q=tbn:ANd9GcRSn_71dGjyVAUpCpYerh3V73bZBkbHgNREDbxFkcn0cJwymMC-vg"/>
          <p:cNvSpPr>
            <a:spLocks noChangeAspect="1" noChangeArrowheads="1"/>
          </p:cNvSpPr>
          <p:nvPr/>
        </p:nvSpPr>
        <p:spPr bwMode="auto">
          <a:xfrm>
            <a:off x="8712200" y="-812800"/>
            <a:ext cx="27527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060" name="AutoShape 4" descr="https://encrypted-tbn3.google.com/images?q=tbn:ANd9GcRSn_71dGjyVAUpCpYerh3V73bZBkbHgNREDbxFkcn0cJwymMC-vg"/>
          <p:cNvSpPr>
            <a:spLocks noChangeAspect="1" noChangeArrowheads="1"/>
          </p:cNvSpPr>
          <p:nvPr/>
        </p:nvSpPr>
        <p:spPr bwMode="auto">
          <a:xfrm>
            <a:off x="8712200" y="-812800"/>
            <a:ext cx="27527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062" name="AutoShape 6" descr="https://encrypted-tbn3.google.com/images?q=tbn:ANd9GcRSn_71dGjyVAUpCpYerh3V73bZBkbHgNREDbxFkcn0cJwymMC-vg"/>
          <p:cNvSpPr>
            <a:spLocks noChangeAspect="1" noChangeArrowheads="1"/>
          </p:cNvSpPr>
          <p:nvPr/>
        </p:nvSpPr>
        <p:spPr bwMode="auto">
          <a:xfrm>
            <a:off x="8712200" y="-812800"/>
            <a:ext cx="27527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8370" name="Picture 2" descr="http://www.cksinfo.com/clipart/money/piggybanks/piggy-bank-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668390"/>
            <a:ext cx="5641801" cy="5832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רָקַדְתִּי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139952" y="332656"/>
            <a:ext cx="4464496" cy="1872208"/>
          </a:xfrm>
          <a:prstGeom prst="wedgeRoundRectCallout">
            <a:avLst>
              <a:gd name="adj1" fmla="val -62136"/>
              <a:gd name="adj2" fmla="val 76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/>
              <a:t>רָקַדְתִּי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7" name="תמונה 6" descr="0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48880"/>
            <a:ext cx="3246095" cy="4121447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9900" b="1" dirty="0">
                <a:cs typeface="+mn-cs"/>
              </a:rPr>
              <a:t>נָסַעְתִּי</a:t>
            </a:r>
            <a:endParaRPr lang="en-US" sz="39000" b="1" dirty="0">
              <a:cs typeface="+mn-c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תמונה 3" descr="scooter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9268" y="2492896"/>
            <a:ext cx="3741447" cy="4032448"/>
          </a:xfrm>
          <a:prstGeom prst="rect">
            <a:avLst/>
          </a:prstGeom>
        </p:spPr>
      </p:pic>
      <p:sp>
        <p:nvSpPr>
          <p:cNvPr id="5" name="הסבר מלבני מעוגל 4"/>
          <p:cNvSpPr/>
          <p:nvPr/>
        </p:nvSpPr>
        <p:spPr>
          <a:xfrm>
            <a:off x="4499992" y="188640"/>
            <a:ext cx="4248472" cy="1872208"/>
          </a:xfrm>
          <a:prstGeom prst="wedgeRoundRectCallout">
            <a:avLst>
              <a:gd name="adj1" fmla="val -39486"/>
              <a:gd name="adj2" fmla="val 92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נָסַעְתִּי</a:t>
            </a:r>
            <a:endParaRPr lang="he-IL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6600" b="1" dirty="0">
                <a:cs typeface="+mn-cs"/>
              </a:rPr>
              <a:t>בִּשַּׁלְתִּי</a:t>
            </a:r>
            <a:endParaRPr lang="en-US" sz="32500" b="1" dirty="0"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הסבר מלבני מעוגל 4"/>
          <p:cNvSpPr/>
          <p:nvPr/>
        </p:nvSpPr>
        <p:spPr>
          <a:xfrm>
            <a:off x="4427984" y="188640"/>
            <a:ext cx="4464496" cy="1872208"/>
          </a:xfrm>
          <a:prstGeom prst="wedgeRoundRectCallout">
            <a:avLst>
              <a:gd name="adj1" fmla="val -30049"/>
              <a:gd name="adj2" fmla="val 790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בִּשַּׁלְתִּ</a:t>
            </a:r>
            <a:r>
              <a:rPr lang="he-IL" sz="9600" b="1" dirty="0"/>
              <a:t>י</a:t>
            </a:r>
            <a:endParaRPr lang="he-IL" dirty="0"/>
          </a:p>
        </p:txBody>
      </p:sp>
      <p:pic>
        <p:nvPicPr>
          <p:cNvPr id="118786" name="Picture 2" descr="https://encrypted-tbn0.google.com/images?q=tbn:ANd9GcT05di8EubMV7OC7QKbdlsAyjn7gsIrQF_PkbBqBBgDxqH7zif6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642" y="2660160"/>
            <a:ext cx="4651598" cy="362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9900" dirty="0" err="1">
                <a:cs typeface="+mn-cs"/>
              </a:rPr>
              <a:t>טִגַּנְתִּי</a:t>
            </a:r>
            <a:endParaRPr lang="en-US" sz="39000" b="1" dirty="0">
              <a:cs typeface="+mn-c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הסבר מלבני מעוגל 4"/>
          <p:cNvSpPr/>
          <p:nvPr/>
        </p:nvSpPr>
        <p:spPr>
          <a:xfrm>
            <a:off x="4067944" y="476672"/>
            <a:ext cx="4464496" cy="1872208"/>
          </a:xfrm>
          <a:prstGeom prst="wedgeRoundRectCallout">
            <a:avLst>
              <a:gd name="adj1" fmla="val -30049"/>
              <a:gd name="adj2" fmla="val 790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 err="1"/>
              <a:t>טִגַּנְתִּי</a:t>
            </a:r>
            <a:endParaRPr lang="he-IL" dirty="0"/>
          </a:p>
        </p:txBody>
      </p:sp>
      <p:pic>
        <p:nvPicPr>
          <p:cNvPr id="7" name="תמונה 6" descr="kitchen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03848" y="2668625"/>
            <a:ext cx="3289325" cy="3712703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9900" b="1" dirty="0">
                <a:cs typeface="+mn-cs"/>
              </a:rPr>
              <a:t>צִלַּמְתִּי</a:t>
            </a:r>
            <a:endParaRPr lang="en-US" sz="39000" b="1" dirty="0">
              <a:cs typeface="+mn-c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תמונה 3" descr="fotografier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2718594" cy="3281062"/>
          </a:xfrm>
          <a:prstGeom prst="rect">
            <a:avLst/>
          </a:prstGeom>
        </p:spPr>
      </p:pic>
      <p:sp>
        <p:nvSpPr>
          <p:cNvPr id="5" name="הסבר מלבני מעוגל 4"/>
          <p:cNvSpPr/>
          <p:nvPr/>
        </p:nvSpPr>
        <p:spPr>
          <a:xfrm>
            <a:off x="4067944" y="476672"/>
            <a:ext cx="4464496" cy="1872208"/>
          </a:xfrm>
          <a:prstGeom prst="wedgeRoundRectCallout">
            <a:avLst>
              <a:gd name="adj1" fmla="val -89446"/>
              <a:gd name="adj2" fmla="val 1205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צִלַּמְתִּי</a:t>
            </a:r>
            <a:endParaRPr lang="he-I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060848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8800" b="1" dirty="0">
                <a:cs typeface="+mn-cs"/>
              </a:rPr>
              <a:t>קַמְתִּי</a:t>
            </a:r>
            <a:endParaRPr lang="en-US" sz="18800" b="1" dirty="0">
              <a:cs typeface="+mn-c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6600" b="1" dirty="0">
                <a:cs typeface="+mn-cs"/>
              </a:rPr>
              <a:t>לִמַּדְתִּי</a:t>
            </a:r>
            <a:endParaRPr lang="en-US" sz="32500" b="1" dirty="0">
              <a:cs typeface="+mn-c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תמונה 6" descr="math_pythagorean_theorem_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314" y="2890837"/>
            <a:ext cx="6595989" cy="3499280"/>
          </a:xfrm>
          <a:prstGeom prst="rect">
            <a:avLst/>
          </a:prstGeom>
        </p:spPr>
      </p:pic>
      <p:sp>
        <p:nvSpPr>
          <p:cNvPr id="5" name="הסבר מלבני מעוגל 4"/>
          <p:cNvSpPr/>
          <p:nvPr/>
        </p:nvSpPr>
        <p:spPr>
          <a:xfrm>
            <a:off x="4139952" y="332656"/>
            <a:ext cx="4464496" cy="1872208"/>
          </a:xfrm>
          <a:prstGeom prst="wedgeRoundRectCallout">
            <a:avLst>
              <a:gd name="adj1" fmla="val -26294"/>
              <a:gd name="adj2" fmla="val 85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לִמַּדְתִּי</a:t>
            </a:r>
            <a:endParaRPr lang="he-IL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102991"/>
            <a:ext cx="7772400" cy="1470025"/>
          </a:xfrm>
        </p:spPr>
        <p:txBody>
          <a:bodyPr>
            <a:noAutofit/>
          </a:bodyPr>
          <a:lstStyle/>
          <a:p>
            <a:r>
              <a:rPr lang="he-IL" sz="19900" b="1" dirty="0">
                <a:cs typeface="+mn-cs"/>
              </a:rPr>
              <a:t>תִּקַּנְתִּי</a:t>
            </a:r>
            <a:endParaRPr lang="en-US" sz="39000" b="1" dirty="0">
              <a:cs typeface="+mn-c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הסבר מלבני מעוגל 4"/>
          <p:cNvSpPr/>
          <p:nvPr/>
        </p:nvSpPr>
        <p:spPr>
          <a:xfrm>
            <a:off x="2339752" y="188640"/>
            <a:ext cx="4464496" cy="1872208"/>
          </a:xfrm>
          <a:prstGeom prst="wedgeRoundRectCallout">
            <a:avLst>
              <a:gd name="adj1" fmla="val 24569"/>
              <a:gd name="adj2" fmla="val 93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תִּקַּנְתִּי</a:t>
            </a:r>
            <a:endParaRPr lang="he-IL" dirty="0"/>
          </a:p>
        </p:txBody>
      </p:sp>
      <p:pic>
        <p:nvPicPr>
          <p:cNvPr id="6" name="תמונה 5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96952"/>
            <a:ext cx="4382993" cy="3331075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9900" b="1" dirty="0" err="1">
                <a:cs typeface="+mn-cs"/>
              </a:rPr>
              <a:t>נִצַּחְתִּי</a:t>
            </a:r>
            <a:endParaRPr lang="en-US" sz="39000" b="1" dirty="0">
              <a:cs typeface="+mn-c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427984" y="116632"/>
            <a:ext cx="4464496" cy="1872208"/>
          </a:xfrm>
          <a:prstGeom prst="wedgeRoundRectCallout">
            <a:avLst>
              <a:gd name="adj1" fmla="val -40972"/>
              <a:gd name="adj2" fmla="val 100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 err="1"/>
              <a:t>נִצַּחְתִּי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ontent6.flixster.com/poll/13/25/132532_st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7724" y="1995818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071688"/>
            <a:ext cx="8496944" cy="1470025"/>
          </a:xfrm>
        </p:spPr>
        <p:txBody>
          <a:bodyPr>
            <a:noAutofit/>
          </a:bodyPr>
          <a:lstStyle/>
          <a:p>
            <a:r>
              <a:rPr lang="he-IL" sz="15700" b="1" dirty="0" err="1">
                <a:cs typeface="+mn-cs"/>
              </a:rPr>
              <a:t>נִגַּנְתִּי</a:t>
            </a:r>
            <a:endParaRPr lang="he-IL" sz="8800" dirty="0">
              <a:cs typeface="+mn-c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427984" y="116632"/>
            <a:ext cx="4464496" cy="1872208"/>
          </a:xfrm>
          <a:prstGeom prst="wedgeRoundRectCallout">
            <a:avLst>
              <a:gd name="adj1" fmla="val -40972"/>
              <a:gd name="adj2" fmla="val 100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 err="1"/>
              <a:t>נִגַּנְתִּי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תמונה 4" descr="3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844824"/>
            <a:ext cx="3500586" cy="490082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071688"/>
            <a:ext cx="8496944" cy="1470025"/>
          </a:xfrm>
        </p:spPr>
        <p:txBody>
          <a:bodyPr>
            <a:noAutofit/>
          </a:bodyPr>
          <a:lstStyle/>
          <a:p>
            <a:r>
              <a:rPr lang="he-IL" sz="19900" b="1" dirty="0" err="1">
                <a:cs typeface="+mn-cs"/>
              </a:rPr>
              <a:t>חִלַּלְתִּי</a:t>
            </a:r>
            <a:endParaRPr lang="he-IL" sz="16600" b="1" dirty="0">
              <a:cs typeface="+mn-cs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427984" y="116632"/>
            <a:ext cx="4464496" cy="1872208"/>
          </a:xfrm>
          <a:prstGeom prst="wedgeRoundRectCallout">
            <a:avLst>
              <a:gd name="adj1" fmla="val -40972"/>
              <a:gd name="adj2" fmla="val 100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 err="1"/>
              <a:t>חִלַּלְתִּי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תמונה 4" descr="music_04_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348880"/>
            <a:ext cx="4752528" cy="39669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-azRU82gw8-E/TbKTkThXe6I/AAAAAAAADiQ/mscRWxZKlu8/s1600/waking-up_u28043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377780" cy="4660745"/>
          </a:xfrm>
          <a:prstGeom prst="rect">
            <a:avLst/>
          </a:prstGeom>
          <a:noFill/>
        </p:spPr>
      </p:pic>
      <p:sp>
        <p:nvSpPr>
          <p:cNvPr id="10" name="הסבר מלבני מעוגל 9"/>
          <p:cNvSpPr/>
          <p:nvPr/>
        </p:nvSpPr>
        <p:spPr>
          <a:xfrm>
            <a:off x="5508104" y="44624"/>
            <a:ext cx="3384376" cy="1584176"/>
          </a:xfrm>
          <a:prstGeom prst="wedgeRoundRectCallout">
            <a:avLst>
              <a:gd name="adj1" fmla="val -61810"/>
              <a:gd name="adj2" fmla="val 4791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>
                <a:solidFill>
                  <a:schemeClr val="tx1"/>
                </a:solidFill>
              </a:rPr>
              <a:t>קַמְתִי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58" name="AutoShape 2" descr="https://encrypted-tbn3.google.com/images?q=tbn:ANd9GcRSn_71dGjyVAUpCpYerh3V73bZBkbHgNREDbxFkcn0cJwymMC-vg"/>
          <p:cNvSpPr>
            <a:spLocks noChangeAspect="1" noChangeArrowheads="1"/>
          </p:cNvSpPr>
          <p:nvPr/>
        </p:nvSpPr>
        <p:spPr bwMode="auto">
          <a:xfrm>
            <a:off x="8712200" y="-812800"/>
            <a:ext cx="27527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060" name="AutoShape 4" descr="https://encrypted-tbn3.google.com/images?q=tbn:ANd9GcRSn_71dGjyVAUpCpYerh3V73bZBkbHgNREDbxFkcn0cJwymMC-vg"/>
          <p:cNvSpPr>
            <a:spLocks noChangeAspect="1" noChangeArrowheads="1"/>
          </p:cNvSpPr>
          <p:nvPr/>
        </p:nvSpPr>
        <p:spPr bwMode="auto">
          <a:xfrm>
            <a:off x="8712200" y="-812800"/>
            <a:ext cx="27527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5062" name="AutoShape 6" descr="https://encrypted-tbn3.google.com/images?q=tbn:ANd9GcRSn_71dGjyVAUpCpYerh3V73bZBkbHgNREDbxFkcn0cJwymMC-vg"/>
          <p:cNvSpPr>
            <a:spLocks noChangeAspect="1" noChangeArrowheads="1"/>
          </p:cNvSpPr>
          <p:nvPr/>
        </p:nvSpPr>
        <p:spPr bwMode="auto">
          <a:xfrm>
            <a:off x="8712200" y="-812800"/>
            <a:ext cx="27527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6600" b="1" dirty="0">
                <a:cs typeface="+mn-cs"/>
              </a:rPr>
              <a:t>שִׁלַּמְתִּי</a:t>
            </a:r>
            <a:endParaRPr lang="en-US" sz="32500" b="1" dirty="0">
              <a:cs typeface="+mn-c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499992" y="188640"/>
            <a:ext cx="4464496" cy="1872208"/>
          </a:xfrm>
          <a:prstGeom prst="wedgeRoundRectCallout">
            <a:avLst>
              <a:gd name="adj1" fmla="val -21843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שִׁלַּמְתִּי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" name="AutoShape 4" descr="data:image/jpeg;base64,/9j/4AAQSkZJRgABAQAAAQABAAD/2wCEAAkGBxQSEhUUEBQWFRUVFhUaGBUYGBYUGRcYFhoXFxgdFBgYHSghGholHRUXIjEhJykrLi4uGCE1ODQsQygtLisBCgoKDg0OGxAQGzEkHyQtLTYsNSwsLCwsLC03LCwsLSssLS0xLCwsLCwsLCwsLCwsLCwsLCwsLCw2LDcsNywsLP/AABEIAIYAhgMBIgACEQEDEQH/xAAcAAABBQEBAQAAAAAAAAAAAAAAAwQFBgcBAgj/xABFEAACAQIDBQMIBgYJBQAAAAABAgMAEQQSIQUGMUFREyJhFDJCcYGRobEHUmJyc8EjM1OCksI0oqSys8PR0uEVJCVjo//EABoBAAIDAQEAAAAAAAAAAAAAAAAEAQIDBQb/xAApEQACAgEEAQMDBQEAAAAAAAAAAQIRAwQSITETMlGBIkFhFRahsfAF/9oADAMBAAIRAxEAPwDca4a7XDQA02htBIQM51a4VRqzW42HQczwFKYPFLKgdDcG/rBGhB6EGqVt/aqriZWA7RVVQzDimW+ZVHpC+ttDe/hUrsKQpOUHCUZivRlsMw6AiwPiF8a5T1846xYJxqL6fuxjwrx7k+Sz1Ut4t8OyYxYYK7jRna+RD0AGrt4XAHXlT3fXapw+HOQ5WkOQMOIuCSR9qwNvEiqIuxcQFFoHtbQDLcesX41fXarJD6MKt/0W0+GMuZvgWfeHFk3OIYeACAe7LVn3U3oaV+xxFs5uUcC2a3FWXk1gTcaHXQW1qmC2PiJWyiNoxzeQZQvqHFj4D3iktlOUxEWc5THMge/o5WAf2Wv7DXMwajVYpxlkum/v/uBzJhxSi1Fco1+ik4ZldQyEMpFwQbgjwNKV6U5IVC72bwJgcO0zLnNwqIDlzueAvyHMmxsAdDU1Wcb27PnxmPWDELbDIjPEQSodzlBzsLnMLnQch46UySajwaYoqUlu6KvN9JuOLZgYlW/mBLi3S5NzU5F9K7NEFXDf9yxCqA14iTz5MD9nx409k3DwcdmWB5DY8ZWKjTmGbUeqshU3APAnWw0sfDprSEsmXH27s68MOnzcRjVGr7l/SLLPiVw+LRB2hIR1BXK4BIV1PWxF9NbCxvWmCsI+i/Yz4rFxym+SAiR26tqUUHqW7x8AetbvTenlKUbkc/WQhDJUPb+TtFFFbigUhj5jHE7gXKIzAdSoJt8KXpHFtZHPRWPwNAFPxu77MsUMR1NzK55gDvMedy7KbCxNhqLAi0bL2YkC2S5Y2zO1iz2FhmIA93DU9aabEmu7Kf2UDX+92gt/Uv8AvVMVlGEeJVyXm3dGd78baWcrFGrAwuxZiCuV1uAE53v3s3gOuln2ZIWhiYm5aNCSepUE/OmG8mw4MTnlilVJIwe0K2kByjhIgN81hobg+vhRBHJHGkKgljAActi0bIgQuASAVuV0vxHjoqseRZZSl06oYUo7El8j9D2ZsXZy7HIrW0Ni1gQL29d6pm1sJNjJy0EDKR3GdSMjkGxLOwsQOFxc6Hwqf2FsjFEEYmw9ETEL23Z6dxSACLm+p1HidRb4ogqhVAAAAAHAAcK0yaZZFtl0V8213Ej939m+TQJEWzFbknlmYljbwudKkhRRTUYqKpC7duztVveEnyiKw5aNYnIC1naw55e6Dyz35VY6ru+mEnaEyYNssyKwBtm7rWJ052Kjxte1zYVElaJg6Y57AdoXu1yqra/dFiTcDkTm1PgKyXe3dHECeWSGG6SM7IikF7BczHKPG5t4gVfdy4JosMPLJkllldmzKcwsQoAU+l5t9Op6VPbDw4ZpJyPOJVLkmyKbEi/DMwJ05BaWeJT4Y5HPLC90TLfoqnxQxCxQKRBnzTsUNgFRgBmPpEle7x51tVdorfHDZGrsWzZfJPdVBRRRWhkFeJkzKVPAgj36V7rhoAq2xp8vk0jmwOFIY/aAiYe6z6eNMNrbXeZmV80UakARcHcHUFyNSDyUdDe/ASTqqBUIzSI7lI11Y6taw5CzDvHQdaWxOz+zgnmmsZjBJcjgihWIRD0FzrzNz4CmO+hhOMZbnyQIhXSwAsLCwtYeBHCvWz8bJBK0sj547Rob8RGpclmPVTITfmq8zSOJxiRmzsATwX0m+6vFj4Cu+TNOVXs2YL35FFx3LN3bjQseGW+tjWzS7OhmjDY7NBFdqL3dxGeEC+bJ3c31gACh9qMh9tSlUOOVfbO2JlmaKMqvDLp3ySob0gykanl6JqFngxsvnyvbwYRD22z/AAVaeb6YRvKYnTi6ZQTwDxFpI/YSxB6jSnL7RiVVaSREzAEB2VTqL8zxqYpPsxyzlHoiV2WISjOQ7FiAe8SDldgczsSTdR09VXvAy540b6yKfeAaqOLxSSqAhJyvG2bKyr3HBPfYAWIBGh51ZdmfosMmb0I9fUBUSpMtiba5IPaeIK4l2gSK4UI7G6kscr3OUd+wa1rjnrUzu/iQ0eTQNHYEDhY6gjwPzBqlbOlLBpX1Z5berMwBt+8zfAcqsO78lsQR9aL35WH+74153Tf9DJPXPG39LtI6eTAlhv7loooor0QgFFFFABRRRQBwLUTvU9sLKPrgR+yVhGfgxqWrPN+d9IUlXDqC4Rg0rLbRl1VRfibm56WqLS7NcONzmkkOr1Pbpx/oWf8AaOxH3R3Ft4WW/rJrM8XvxGFPZROzWNs1lF/Hia0d9qDCxxxLG0mSNBdeHAWvYE68eHOrOafQ5rbSURsMcuFEhQqcrNdDcXUOwBBHAi9r2Oi+FWLZ+MWaNJE811DD1EXrMtubUjklDSYZ8rg9og7dSe9bWyA3a4awGuTU1O7L3vkyoGw8cMXdCFpeyJW2mRHQEm3LnWW5LhiL5JTePEq7dmqlnjKto8Sd7RgDnBNuB0FVXHQTvk7OIo2bM69qQGUFb5nXKPCwXnxqWj2hhsv6Vk7zMxMq5VJZieLjLfUDjS//AEnDPYhE8Ctrey2lDZWiIwZdGASVA62BEccWIkv9oiLuHxZjVpwm1O6y4rRSGtIcqgqbCz20D3YjTQ6eqq1tHFSpEmTRe0lRkWymwLBdcjWFl5D201we1o0vGka+UrYqWDHIrcGIKqcwsRYKL6HmTUWyyiux95N2cBUhgTPH2Zbul1zoxOU6juq51A4VI7Ja2Ki8VlHtsrfymorZZLr2jsXctIM7cbByBYDRRYDQAVJYL+kYf8Rvd2Mv/FeV80P1CEYKqdfJ0nF+B37FyooFFevOUFFFFABXDXaKAKrid9EHmRsejN3F9ZIBtWYQbrGS7PiFYsSSUXNdjqxuW43J5VaFFtOlx7VNj8q8SQq3nKCettffUOFhi1M8d7SLw+6MC+e0kn3mC/BAvxvU5MhbUsb2C6hH0F7frFbhc68aaeSgeazr6mPya4+Fe4IHYkGZrAA3Cxhtb8TbLbT6vtoUPYmWoc/Uz0MIRwkYfuQD/KpFMQiWTtcxChciKmcgC3eEKZyPhTwbMj9IF/vsX+B0p3HGFFlAA6AWHuFW8ZTeMFlc+ZEwHViEHu1PwFM8bD2Sl3yoNbiFC0mmpIOl/wCE1O1FY9/0wH1Yyf4mt8lNRkqEbJhc5UVDam8EbHRXkuQFaRgFCgZibDmW8LWUeNS+622lklRBHkIjIBUHI1ip4gWB0PGo/wAkVirqFHeLN3RqDe1unEGnuBS2JifM2rhctxlHdfhp4j3UpDUNzSGp4EoNk3g94MNGvZvJlZSQbq51ub6gEcae4LeLDvNEscmZjImXusBfMNMxAAuLj21m2Ja7uftt8zSWYjVdCNQehGoqn7dw+XzKTu7+3Yt+pz27KXsfSgrtMtjYvtoIpf2kaN/EAae08AUUUUAFFFFAGZYgWkkHSWX4ux/Ok6dbVFsROP8A2H4gGmtWMH2dpTBHvv8AdT5yUlSmz/Pk8Mg9wJ/mqUQh9RRRVywVC4/9dIekEfxab/SpqojaZCyEtcZ0Cg8iVzG1+R73OsNRezg2wNbyCwn6tPuL8hS0H62H8VfkaQw+iLfTurx9Qpzs6zyx5e9ldSSASBy1I0HGubiTeRV7nRyNbHfsVjFr33AJHfbUW+seoNJ4CAuygszZ2CjgNCbaWApTEN33P23/ALxp5ufHmxWEHWaI/wALBj8FNejbqF/g88vVX5PoHDQCNFRRZVAUDwAsKVoornnQCiiigAooooAz7eFbYubxMZ96KPyNR9Su9i2xjeMMJ9ueYH4AVFVZGMuwr3svjL+IP8OP/WvFe9lcZfxPlHGPyqUQh/RRRVyQrxLGGBDAEHiDXuioAZx7KhXURrfqRf507UW4cK7XlzYE+BoSS6BtvsyuY6v63+ZqV3C/p2C/E/ypD+VQ5N1J6gn361O/R2l9oYLwaQ/2eb86an6PgWj6/k3uiuCu0gPhRRRQAUUUUAUvfdLYiE/WilB/ceK3+I1QRq1b64R27F0RnyFw2VS5AcA3sNSLoo061VA4va+vTgfcdalGU+z1XrZA7rnrI/wsPyrxSmyPMb8ST+8asiqH1FFJeULe2YE9B3j7herEitFKwYKd/Mge31ntEL+Ifv8A9U1IQbuSnz3RPAAufebVFonayKpttFyIpMvERuQPYat0G7cQ88vJ62yj3Ja49d6q+/Gx9oh1bZZHY5ADDH2Ub57tma8lgwIIFswtl4G9ClyTsMoOiacl/KrT9GkX/kIPsiQ//J1/mqEXdvHkiHySUO3dUlSFHK5bzQB1varb9GW7mLhx5fFRSKkccgzOFUZyVAyFbZ7jPrqKYyZI7aMIYpbrZr1FcFdpMbCiiigAooooAKb4rBxyC0iK4+0AfnRRQBEz7qwnzMyepiw9zXt6gRTDB7nMgKnEHLmYjIihu8SeL5hz6UUUWRSJODdfDLqyGQ9ZHaQesITkHsAqVgw6oLIqqOigD5UUUEitFFFABRRRQAUUUUAFFFFABRRRQ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92963" y="-762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0" name="Picture 6" descr="An image of a woman entering her PIN number at a store counter. Stock Photo - 180255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90" y="223839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7/7b/United_States_one_dollar_bill,_obvers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5515">
            <a:off x="2178368" y="2398297"/>
            <a:ext cx="654591" cy="2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9900" b="1" dirty="0">
                <a:cs typeface="+mn-cs"/>
              </a:rPr>
              <a:t>שִׂחַקְתִּי</a:t>
            </a:r>
            <a:endParaRPr lang="en-US" sz="39000" b="1" dirty="0">
              <a:cs typeface="+mn-c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283794" y="260648"/>
            <a:ext cx="4464496" cy="1872208"/>
          </a:xfrm>
          <a:prstGeom prst="wedgeRoundRectCallout">
            <a:avLst>
              <a:gd name="adj1" fmla="val -40972"/>
              <a:gd name="adj2" fmla="val 100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שִׂחַקְתִּי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1.bp.blogspot.com/-hfJM-2LXvE0/TtPuOtP2O6I/AAAAAAAANZg/JL7VCPhQdQc/s320/Soccer-Cartoons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2735957" cy="34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9900" b="1" dirty="0">
                <a:cs typeface="+mn-cs"/>
              </a:rPr>
              <a:t>צִלַּמְתִּי</a:t>
            </a:r>
            <a:endParaRPr lang="en-US" sz="39000" b="1" dirty="0">
              <a:cs typeface="+mn-cs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355976" y="44624"/>
            <a:ext cx="4464496" cy="1872208"/>
          </a:xfrm>
          <a:prstGeom prst="wedgeRoundRectCallout">
            <a:avLst>
              <a:gd name="adj1" fmla="val -69988"/>
              <a:gd name="adj2" fmla="val 456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צִלַּמְתִּי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תמונה 4" descr="camraru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1916832"/>
            <a:ext cx="4584526" cy="4475371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9900" b="1" dirty="0" err="1">
                <a:cs typeface="+mn-cs"/>
              </a:rPr>
              <a:t>צִיַּרְתִּי</a:t>
            </a:r>
            <a:endParaRPr lang="en-US" sz="39000" b="1" dirty="0">
              <a:cs typeface="+mn-c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4283968" y="116632"/>
            <a:ext cx="4464496" cy="1872208"/>
          </a:xfrm>
          <a:prstGeom prst="wedgeRoundRectCallout">
            <a:avLst>
              <a:gd name="adj1" fmla="val -23968"/>
              <a:gd name="adj2" fmla="val 951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 err="1"/>
              <a:t>צִיַּרְתִּי</a:t>
            </a:r>
            <a:endParaRPr lang="he-IL" b="1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3074" name="Picture 2" descr="A Colorful Cartoon of an Artist Using His Long Beard To Paint on a Canvas - Royalty Free Clipart Pict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69021"/>
            <a:ext cx="4176464" cy="38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>
            <a:noAutofit/>
          </a:bodyPr>
          <a:lstStyle/>
          <a:p>
            <a:r>
              <a:rPr lang="he-IL" sz="19900" b="1" dirty="0" err="1">
                <a:cs typeface="+mn-cs"/>
              </a:rPr>
              <a:t>טִיַּלְתִּי</a:t>
            </a:r>
            <a:endParaRPr lang="en-US" sz="39000" b="1" dirty="0">
              <a:cs typeface="+mn-cs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baby-1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39595"/>
            <a:ext cx="4032448" cy="5332163"/>
          </a:xfrm>
          <a:prstGeom prst="rect">
            <a:avLst/>
          </a:prstGeom>
        </p:spPr>
      </p:pic>
      <p:sp>
        <p:nvSpPr>
          <p:cNvPr id="4" name="הסבר מלבני מעוגל 3"/>
          <p:cNvSpPr/>
          <p:nvPr/>
        </p:nvSpPr>
        <p:spPr>
          <a:xfrm>
            <a:off x="4139952" y="332656"/>
            <a:ext cx="4464496" cy="1872208"/>
          </a:xfrm>
          <a:prstGeom prst="wedgeRoundRectCallout">
            <a:avLst>
              <a:gd name="adj1" fmla="val -85007"/>
              <a:gd name="adj2" fmla="val 587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b="1" dirty="0" err="1"/>
              <a:t>טִיַּלְתִּי</a:t>
            </a:r>
            <a:endParaRPr lang="he-IL" b="1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פורית </a:t>
            </a:r>
            <a:r>
              <a:rPr lang="he-IL" dirty="0" err="1">
                <a:solidFill>
                  <a:schemeClr val="tx1"/>
                </a:solidFill>
              </a:rPr>
              <a:t>אברמוב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8052</TotalTime>
  <Words>370</Words>
  <Application>Microsoft Office PowerPoint</Application>
  <PresentationFormat>‫הצגה על המסך (4:3)</PresentationFormat>
  <Paragraphs>229</Paragraphs>
  <Slides>113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113</vt:i4>
      </vt:variant>
    </vt:vector>
  </HeadingPairs>
  <TitlesOfParts>
    <vt:vector size="118" baseType="lpstr">
      <vt:lpstr>Arial</vt:lpstr>
      <vt:lpstr>Calibri</vt:lpstr>
      <vt:lpstr>Guttman Yad-Brush</vt:lpstr>
      <vt:lpstr>Times New Roman</vt:lpstr>
      <vt:lpstr>ערכת נושא Office</vt:lpstr>
      <vt:lpstr>קריאת פעלים בחיריק</vt:lpstr>
      <vt:lpstr>נִקִּיתִי</vt:lpstr>
      <vt:lpstr>מצגת של PowerPoint‏</vt:lpstr>
      <vt:lpstr>שַׁרְתִּי</vt:lpstr>
      <vt:lpstr>מצגת של PowerPoint‏</vt:lpstr>
      <vt:lpstr>שַׂמְתִּי</vt:lpstr>
      <vt:lpstr>מצגת של PowerPoint‏</vt:lpstr>
      <vt:lpstr>קַמְתִּי</vt:lpstr>
      <vt:lpstr>מצגת של PowerPoint‏</vt:lpstr>
      <vt:lpstr>קָנִיתִי</vt:lpstr>
      <vt:lpstr>מצגת של PowerPoint‏</vt:lpstr>
      <vt:lpstr>בָּכִיתִי</vt:lpstr>
      <vt:lpstr>מצגת של PowerPoint‏</vt:lpstr>
      <vt:lpstr>רָאִיתִי</vt:lpstr>
      <vt:lpstr>מצגת של PowerPoint‏</vt:lpstr>
      <vt:lpstr>תָלִיתִי</vt:lpstr>
      <vt:lpstr>מצגת של PowerPoint‏</vt:lpstr>
      <vt:lpstr>שָׁתִיתִי</vt:lpstr>
      <vt:lpstr>מצגת של PowerPoint‏</vt:lpstr>
      <vt:lpstr>יָרִיתִי</vt:lpstr>
      <vt:lpstr>מצגת של PowerPoint‏</vt:lpstr>
      <vt:lpstr>שָׁמַרְתִּי</vt:lpstr>
      <vt:lpstr>מצגת של PowerPoint‏</vt:lpstr>
      <vt:lpstr>מָסַרְתִּי</vt:lpstr>
      <vt:lpstr>מצגת של PowerPoint‏</vt:lpstr>
      <vt:lpstr>טָרַפְתִּי</vt:lpstr>
      <vt:lpstr>מצגת של PowerPoint‏</vt:lpstr>
      <vt:lpstr>הָפַכְתִּי</vt:lpstr>
      <vt:lpstr>מצגת של PowerPoint‏</vt:lpstr>
      <vt:lpstr>חָתַכְתִּי</vt:lpstr>
      <vt:lpstr>מצגת של PowerPoint‏</vt:lpstr>
      <vt:lpstr>קָדַחְתִּי</vt:lpstr>
      <vt:lpstr>מצגת של PowerPoint‏</vt:lpstr>
      <vt:lpstr>לָמַדְתִּי</vt:lpstr>
      <vt:lpstr>מצגת של PowerPoint‏</vt:lpstr>
      <vt:lpstr>דָּפַקְתִּי</vt:lpstr>
      <vt:lpstr>מצגת של PowerPoint‏</vt:lpstr>
      <vt:lpstr>קָטַפְתִּי</vt:lpstr>
      <vt:lpstr>מצגת של PowerPoint‏</vt:lpstr>
      <vt:lpstr>צָבַעְתִּי</vt:lpstr>
      <vt:lpstr>מצגת של PowerPoint‏</vt:lpstr>
      <vt:lpstr>אָכַלְתִּי</vt:lpstr>
      <vt:lpstr>מצגת של PowerPoint‏</vt:lpstr>
      <vt:lpstr>קָרָאתִּי</vt:lpstr>
      <vt:lpstr>מצגת של PowerPoint‏</vt:lpstr>
      <vt:lpstr>כָּעַסְתִּי</vt:lpstr>
      <vt:lpstr>מצגת של PowerPoint‏</vt:lpstr>
      <vt:lpstr>רָכַבְתִּי</vt:lpstr>
      <vt:lpstr>מצגת של PowerPoint‏</vt:lpstr>
      <vt:lpstr>חָשַׁבְתִּי</vt:lpstr>
      <vt:lpstr>מצגת של PowerPoint‏</vt:lpstr>
      <vt:lpstr>זָחַלְתִּי</vt:lpstr>
      <vt:lpstr>מצגת של PowerPoint‏</vt:lpstr>
      <vt:lpstr>שָׂמַחְתִּי</vt:lpstr>
      <vt:lpstr>מצגת של PowerPoint‏</vt:lpstr>
      <vt:lpstr>לָבַשְׁתִּי</vt:lpstr>
      <vt:lpstr>מצגת של PowerPoint‏</vt:lpstr>
      <vt:lpstr>נָעַלְתִּי</vt:lpstr>
      <vt:lpstr>מצגת של PowerPoint‏</vt:lpstr>
      <vt:lpstr>בָּדַקְתִּי</vt:lpstr>
      <vt:lpstr>מצגת של PowerPoint‏</vt:lpstr>
      <vt:lpstr>מָכַרְתִּי</vt:lpstr>
      <vt:lpstr>מצגת של PowerPoint‏</vt:lpstr>
      <vt:lpstr>קָלַעְתִּי</vt:lpstr>
      <vt:lpstr>מצגת של PowerPoint‏</vt:lpstr>
      <vt:lpstr>רָכַבְתִּי</vt:lpstr>
      <vt:lpstr>מצגת של PowerPoint‏</vt:lpstr>
      <vt:lpstr>שָׁתַלְתִּי</vt:lpstr>
      <vt:lpstr>מצגת של PowerPoint‏</vt:lpstr>
      <vt:lpstr>רָקַדְתִּי</vt:lpstr>
      <vt:lpstr>מצגת של PowerPoint‏</vt:lpstr>
      <vt:lpstr>נָסַעְתִּי</vt:lpstr>
      <vt:lpstr>מצגת של PowerPoint‏</vt:lpstr>
      <vt:lpstr>בִּשַּׁלְתִּי</vt:lpstr>
      <vt:lpstr>מצגת של PowerPoint‏</vt:lpstr>
      <vt:lpstr>טִגַּנְתִּי</vt:lpstr>
      <vt:lpstr>מצגת של PowerPoint‏</vt:lpstr>
      <vt:lpstr>צִלַּמְתִּי</vt:lpstr>
      <vt:lpstr>מצגת של PowerPoint‏</vt:lpstr>
      <vt:lpstr>לִמַּדְתִּי</vt:lpstr>
      <vt:lpstr>מצגת של PowerPoint‏</vt:lpstr>
      <vt:lpstr>תִּקַּנְתִּי</vt:lpstr>
      <vt:lpstr>מצגת של PowerPoint‏</vt:lpstr>
      <vt:lpstr>נִצַּחְתִּי</vt:lpstr>
      <vt:lpstr>מצגת של PowerPoint‏</vt:lpstr>
      <vt:lpstr>נִגַּנְתִּי</vt:lpstr>
      <vt:lpstr>מצגת של PowerPoint‏</vt:lpstr>
      <vt:lpstr>חִלַּלְתִּי</vt:lpstr>
      <vt:lpstr>מצגת של PowerPoint‏</vt:lpstr>
      <vt:lpstr>שִׁלַּמְתִּי</vt:lpstr>
      <vt:lpstr>מצגת של PowerPoint‏</vt:lpstr>
      <vt:lpstr>שִׂחַקְתִּי</vt:lpstr>
      <vt:lpstr>מצגת של PowerPoint‏</vt:lpstr>
      <vt:lpstr>צִלַּמְתִּי</vt:lpstr>
      <vt:lpstr>מצגת של PowerPoint‏</vt:lpstr>
      <vt:lpstr>צִיַּרְתִּי</vt:lpstr>
      <vt:lpstr>מצגת של PowerPoint‏</vt:lpstr>
      <vt:lpstr>טִיַּלְתִּי</vt:lpstr>
      <vt:lpstr>מצגת של PowerPoint‏</vt:lpstr>
      <vt:lpstr>הִפְסַדְתִּי</vt:lpstr>
      <vt:lpstr>מצגת של PowerPoint‏</vt:lpstr>
      <vt:lpstr>הִכְנַסְתִּי</vt:lpstr>
      <vt:lpstr>מצגת של PowerPoint‏</vt:lpstr>
      <vt:lpstr>נִלְחַמְתִּי</vt:lpstr>
      <vt:lpstr>מצגת של PowerPoint‏</vt:lpstr>
      <vt:lpstr>הִתְרַחַצְתִּי</vt:lpstr>
      <vt:lpstr>מצגת של PowerPoint‏</vt:lpstr>
      <vt:lpstr>הִתְגַּלַּשְׁתִּי</vt:lpstr>
      <vt:lpstr>מצגת של PowerPoint‏</vt:lpstr>
      <vt:lpstr>הִתְנַדְנַדְתִּי</vt:lpstr>
      <vt:lpstr>מצגת של PowerPoint‏</vt:lpstr>
      <vt:lpstr>הִצְבַּעְתִּי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סַפָּרִית</dc:title>
  <dc:creator>PURIT</dc:creator>
  <cp:lastModifiedBy>PURIT</cp:lastModifiedBy>
  <cp:revision>159</cp:revision>
  <dcterms:created xsi:type="dcterms:W3CDTF">2012-03-14T10:18:38Z</dcterms:created>
  <dcterms:modified xsi:type="dcterms:W3CDTF">2018-02-09T23:00:42Z</dcterms:modified>
</cp:coreProperties>
</file>