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370" r:id="rId2"/>
    <p:sldId id="371" r:id="rId3"/>
    <p:sldId id="258" r:id="rId4"/>
    <p:sldId id="375" r:id="rId5"/>
    <p:sldId id="372" r:id="rId6"/>
    <p:sldId id="374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66" r:id="rId20"/>
    <p:sldId id="367" r:id="rId21"/>
    <p:sldId id="368" r:id="rId22"/>
    <p:sldId id="388" r:id="rId23"/>
    <p:sldId id="389" r:id="rId24"/>
    <p:sldId id="390" r:id="rId25"/>
    <p:sldId id="339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FA9498-521F-4687-8B42-C23AAB7A364B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550DD4-92A8-4166-8118-7AAFE2ACD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96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58F011-5223-44A8-BE2B-40585509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D071D48-29B2-43DF-AB9A-A40F746C0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DD2C09-8009-466F-B359-F18D535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258D70-412E-4ACD-80CD-56D5356D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A4A21C-0B45-432D-AC79-5C5D5389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27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EF0361-BCDA-45CD-BC6E-99C657A9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3F30829-F6EF-4326-B6E7-C4D14FF8E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0571C6D-9036-44AD-A7CD-0E481FF1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C15F2B2-36FD-4A5B-A59A-2B3102E0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07E27C-D19C-4124-BB73-A40D0DA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8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B767E6F-C8B1-4AA6-B23A-DA985B3D5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5333E8-200D-4CA2-8302-6E13A56A8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66ECC4-F288-464A-8FAF-50841A69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7CF0F8-6FDA-409E-97A6-AD4E81AC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92E846-5AEA-4EBF-BBE1-28F309FF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8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9806B9-6B46-4C09-B876-282F07D6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AC555A-85AF-45EA-9732-0AC85636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28D9D55-493F-4F0C-9283-B172FB99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53AE285-7F1E-438B-8594-E361E3E4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361021-1862-4290-8641-16DBD820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332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616998-93D3-4948-8473-48D7229E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651FDE-2253-4625-B9B5-1D339C4E2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E12223-0042-4C8B-82E2-3D207FE7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B360ED-40CA-4546-9DC4-EBAF1117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2DB570-B66A-4E02-BA5B-6B9FAFC4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34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1E0FCE-4E40-4663-A84B-BFC69FB2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5CF7F5-EB66-4986-843C-616AB968C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DEF0CF-78AE-4E12-9150-D830BEDB3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C13B1F3-CE75-4D93-8631-BB8B4FC4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FC29F97-8043-49E1-9BAD-BA862958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B47A520-F402-429B-AA29-CC4417FA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08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8D7A34-4B96-4CD3-90F5-AD2E89E8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67E084E-BC76-42E2-9BF2-34207BF6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AA943E5-F038-46F0-B47B-96A584865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20CE30C-8135-4D02-8FDB-4AEB1BD85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B74E8AA-F95D-4683-928C-8B485C315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3377CE9-553A-4611-84A4-51C82FFE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F51B851-EA24-4B7C-9C77-532194A9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8F8BCF7-734A-4883-B8B1-57C7B1F3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30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E2DAFD-1A76-40F4-A7C3-D11FA6C4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4470020-734B-4684-95F9-CA316701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5EF49BA-1E12-473D-9FD3-E64DFDFA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A83F66D-391C-468A-8696-3D099CD8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21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955196E-7160-4A62-A193-029F91AD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0331DF3-433D-4490-9E74-4DA18083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3D07B25-8480-4DF6-A1BB-8B7DF5B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61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B6FF4B-3482-4A2A-8B98-17524F55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85E706A-C43B-40BD-A719-B5BC18BF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94927F2-2B8E-4C18-9FA2-5FAAC390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C72DB6-64D9-41C8-84E7-C0A6D4D5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D28C93E-2F4A-4754-9D60-6876C794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7877264-266D-4993-A710-AD72DA98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43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3A6E6C-7EDA-4E98-B838-FFA5C504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1C12554-CF6E-4CC8-B83D-5CBBAFE48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CF51582-F486-4D70-A157-661B7150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6D44644-0772-48D1-9D31-C9A3EA9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CEB247-C157-4E50-A978-9014D904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F7D05C-EA2B-4001-88FA-C103FEBA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11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BDC2A25-738C-425C-ACEA-141E4FE4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7A6F557-3B1E-49BB-8870-EE66AE3DE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0B370F-9C25-4A4B-AEAE-78963A606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0AD1012-2AC9-4BAD-9F10-7CA6BA74D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ECD7E9-87BB-43C1-A2EC-09EC79B5C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6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10400" b="1" dirty="0">
                <a:solidFill>
                  <a:srgbClr val="002060"/>
                </a:solidFill>
                <a:cs typeface="+mn-cs"/>
              </a:rPr>
              <a:t>חֲסִידָה</a:t>
            </a:r>
            <a:endParaRPr lang="en-US" altLang="he-IL" sz="104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D3FF0DC-3D80-4358-B0E4-F1A5A2300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090045"/>
            <a:ext cx="4762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2795798-7467-4011-AEDD-99CA4A2D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23914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e-IL" altLang="he-IL" sz="8000" b="1" dirty="0">
                <a:solidFill>
                  <a:schemeClr val="bg1"/>
                </a:solidFill>
                <a:cs typeface="+mn-cs"/>
              </a:rPr>
              <a:t>לְיַד גִיגִית בַּגִנָה.</a:t>
            </a:r>
            <a:endParaRPr lang="en-US" altLang="he-IL" sz="80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9E524F-2E64-40F9-BEEC-51554DB34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97" y="1548665"/>
            <a:ext cx="2898093" cy="381099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0C6412C-E223-4C1B-8CE2-68797E60A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3" y="2496254"/>
            <a:ext cx="1939305" cy="34516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D54741E-1963-446C-B2B7-31ED65637F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92" y="2690340"/>
            <a:ext cx="2732932" cy="27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53113" y="1613821"/>
            <a:ext cx="7038887" cy="23113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e-IL" altLang="he-IL" sz="8000" b="1" dirty="0">
                <a:cs typeface="+mn-cs"/>
              </a:rPr>
              <a:t>לָמָה נָחֲתָה הַחֲסִידָה</a:t>
            </a:r>
            <a:br>
              <a:rPr lang="he-IL" altLang="he-IL" sz="8000" b="1" dirty="0">
                <a:cs typeface="+mn-cs"/>
              </a:rPr>
            </a:br>
            <a:r>
              <a:rPr lang="he-IL" altLang="he-IL" sz="8000" b="1" dirty="0">
                <a:cs typeface="+mn-cs"/>
              </a:rPr>
              <a:t>לְיַד הַגִיגִית?</a:t>
            </a:r>
            <a:endParaRPr lang="en-US" altLang="he-IL" sz="8000" b="1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A75E6C3-05CB-4B79-906C-A0D8D39867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8" y="564023"/>
            <a:ext cx="5208662" cy="52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3113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e-IL" altLang="he-IL" sz="8000" b="1" dirty="0">
                <a:cs typeface="+mn-cs"/>
              </a:rPr>
              <a:t>הַחֲסִידָה רָאֲתָה בַּגִיגִית</a:t>
            </a:r>
            <a:br>
              <a:rPr lang="he-IL" altLang="he-IL" sz="8000" b="1" dirty="0">
                <a:cs typeface="+mn-cs"/>
              </a:rPr>
            </a:br>
            <a:r>
              <a:rPr lang="he-IL" altLang="he-IL" sz="8000" b="1" dirty="0">
                <a:cs typeface="+mn-cs"/>
              </a:rPr>
              <a:t>שִׁשָׁה דָגִים.</a:t>
            </a:r>
            <a:endParaRPr lang="en-US" altLang="he-IL" sz="80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9AFFF79-DF21-4F8D-BA8B-8172D2CCC3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85" y="3805980"/>
            <a:ext cx="2732932" cy="273293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33E3A55-2198-400F-B614-7F40D04CC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54" y="2311327"/>
            <a:ext cx="2898093" cy="38109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7449044-6229-4F2B-B34F-6593E7D4D6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85" y="4060849"/>
            <a:ext cx="1318249" cy="87859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698BC89-626D-48FB-80D1-4488323395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45" y="4172005"/>
            <a:ext cx="1318249" cy="87859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A99B38D-DD04-46AB-9867-FFE31FCA91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34" y="4116427"/>
            <a:ext cx="1318249" cy="8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296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e-IL" altLang="he-IL" sz="8000" b="1" dirty="0">
                <a:cs typeface="+mn-cs"/>
              </a:rPr>
              <a:t>תָפְסָה הַחֲסִידָה אֶת הַדָגִים.</a:t>
            </a:r>
            <a:endParaRPr lang="en-US" altLang="he-IL" sz="80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9AFFF79-DF21-4F8D-BA8B-8172D2CCC3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85" y="3805980"/>
            <a:ext cx="2732932" cy="273293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33E3A55-2198-400F-B614-7F40D04CC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1262">
            <a:off x="5545152" y="2266509"/>
            <a:ext cx="2898093" cy="38109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7449044-6229-4F2B-B34F-6593E7D4D6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85" y="4060849"/>
            <a:ext cx="1318249" cy="87859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698BC89-626D-48FB-80D1-4488323395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45" y="4172005"/>
            <a:ext cx="1318249" cy="87859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A99B38D-DD04-46AB-9867-FFE31FCA91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34" y="4116427"/>
            <a:ext cx="1318249" cy="8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296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e-IL" altLang="he-IL" sz="8000" b="1" dirty="0">
                <a:cs typeface="+mn-cs"/>
              </a:rPr>
              <a:t>וּבָלְעָה אֶת הַדָגִים.</a:t>
            </a:r>
            <a:endParaRPr lang="en-US" altLang="he-IL" sz="80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9AFFF79-DF21-4F8D-BA8B-8172D2CCC3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85" y="3805980"/>
            <a:ext cx="2732932" cy="273293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33E3A55-2198-400F-B614-7F40D04CC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1262">
            <a:off x="5545152" y="2266509"/>
            <a:ext cx="2898093" cy="381099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A99B38D-DD04-46AB-9867-FFE31FCA91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34" y="4116427"/>
            <a:ext cx="1318249" cy="87859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FC8B053-58AA-4087-85DD-4DEA40F0E5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51" y="4070556"/>
            <a:ext cx="1318249" cy="87859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D05FB55-2116-46A2-8BB1-159A88CFA0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38" y="4172005"/>
            <a:ext cx="1318249" cy="8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2795798-7467-4011-AEDD-99CA4A2D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31605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e-IL" altLang="he-IL" sz="8000" b="1" dirty="0">
                <a:solidFill>
                  <a:schemeClr val="bg1"/>
                </a:solidFill>
                <a:cs typeface="+mn-cs"/>
              </a:rPr>
              <a:t>נִסִים רָאָה מָה קָרָה.</a:t>
            </a:r>
            <a:endParaRPr lang="en-US" altLang="he-IL" sz="80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9E524F-2E64-40F9-BEEC-51554DB34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3" y="2136869"/>
            <a:ext cx="2898093" cy="381099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0C6412C-E223-4C1B-8CE2-68797E60A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3" y="2496254"/>
            <a:ext cx="1939305" cy="345160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EAFED6D-D4A1-49AA-B3D9-8BDEFD4E43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58" y="3419174"/>
            <a:ext cx="2732932" cy="27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2795798-7467-4011-AEDD-99CA4A2D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45046" y="1"/>
            <a:ext cx="4646954" cy="131605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e-IL" altLang="he-IL" sz="8000" b="1" dirty="0">
                <a:solidFill>
                  <a:schemeClr val="bg1"/>
                </a:solidFill>
                <a:cs typeface="+mn-cs"/>
              </a:rPr>
              <a:t>נִסִים אָמַר:</a:t>
            </a:r>
            <a:endParaRPr lang="en-US" altLang="he-IL" sz="80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9E524F-2E64-40F9-BEEC-51554DB34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3" y="2136869"/>
            <a:ext cx="2898093" cy="381099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0C6412C-E223-4C1B-8CE2-68797E60A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3" y="2496254"/>
            <a:ext cx="1939305" cy="345160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EAFED6D-D4A1-49AA-B3D9-8BDEFD4E43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58" y="3419174"/>
            <a:ext cx="2732932" cy="2732932"/>
          </a:xfrm>
          <a:prstGeom prst="rect">
            <a:avLst/>
          </a:prstGeom>
        </p:spPr>
      </p:pic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08860D9D-7A95-4BB8-9DA5-8F4C1DC42DAF}"/>
              </a:ext>
            </a:extLst>
          </p:cNvPr>
          <p:cNvSpPr/>
          <p:nvPr/>
        </p:nvSpPr>
        <p:spPr>
          <a:xfrm>
            <a:off x="1873538" y="136525"/>
            <a:ext cx="4149758" cy="2507346"/>
          </a:xfrm>
          <a:prstGeom prst="wedgeEllipseCallout">
            <a:avLst>
              <a:gd name="adj1" fmla="val -27302"/>
              <a:gd name="adj2" fmla="val 6116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6000" b="1" dirty="0">
                <a:solidFill>
                  <a:schemeClr val="tx1"/>
                </a:solidFill>
              </a:rPr>
              <a:t>חֲסִידָה, חֲסִידָה</a:t>
            </a:r>
            <a:endParaRPr lang="he-IL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2795798-7467-4011-AEDD-99CA4A2D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9E524F-2E64-40F9-BEEC-51554DB34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3" y="2136869"/>
            <a:ext cx="2898093" cy="381099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0C6412C-E223-4C1B-8CE2-68797E60A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3" y="2496254"/>
            <a:ext cx="1939305" cy="345160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EAFED6D-D4A1-49AA-B3D9-8BDEFD4E43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58" y="3419174"/>
            <a:ext cx="2732932" cy="2732932"/>
          </a:xfrm>
          <a:prstGeom prst="rect">
            <a:avLst/>
          </a:prstGeom>
        </p:spPr>
      </p:pic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08860D9D-7A95-4BB8-9DA5-8F4C1DC42DAF}"/>
              </a:ext>
            </a:extLst>
          </p:cNvPr>
          <p:cNvSpPr/>
          <p:nvPr/>
        </p:nvSpPr>
        <p:spPr>
          <a:xfrm>
            <a:off x="1873537" y="136525"/>
            <a:ext cx="7094293" cy="1725831"/>
          </a:xfrm>
          <a:prstGeom prst="wedgeEllipseCallout">
            <a:avLst>
              <a:gd name="adj1" fmla="val -36171"/>
              <a:gd name="adj2" fmla="val 1136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4800" b="1" dirty="0">
                <a:solidFill>
                  <a:schemeClr val="tx1"/>
                </a:solidFill>
              </a:rPr>
              <a:t>הַדָגִים לְנִסִים לְשַׁבָּת.</a:t>
            </a:r>
            <a:endParaRPr lang="he-IL" sz="4800" dirty="0">
              <a:solidFill>
                <a:schemeClr val="tx1"/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834AB93-8EB8-4523-966F-4C19B21A4C56}"/>
              </a:ext>
            </a:extLst>
          </p:cNvPr>
          <p:cNvSpPr/>
          <p:nvPr/>
        </p:nvSpPr>
        <p:spPr>
          <a:xfrm>
            <a:off x="5786461" y="3244334"/>
            <a:ext cx="619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b="1" dirty="0"/>
              <a:t>נִסִים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075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2795798-7467-4011-AEDD-99CA4A2D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9E524F-2E64-40F9-BEEC-51554DB34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3" y="2136869"/>
            <a:ext cx="2898093" cy="381099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0C6412C-E223-4C1B-8CE2-68797E60A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3" y="2496254"/>
            <a:ext cx="1939305" cy="345160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EAFED6D-D4A1-49AA-B3D9-8BDEFD4E43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58" y="3419174"/>
            <a:ext cx="2732932" cy="2732932"/>
          </a:xfrm>
          <a:prstGeom prst="rect">
            <a:avLst/>
          </a:prstGeom>
        </p:spPr>
      </p:pic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08860D9D-7A95-4BB8-9DA5-8F4C1DC42DAF}"/>
              </a:ext>
            </a:extLst>
          </p:cNvPr>
          <p:cNvSpPr/>
          <p:nvPr/>
        </p:nvSpPr>
        <p:spPr>
          <a:xfrm>
            <a:off x="1873537" y="136525"/>
            <a:ext cx="7094293" cy="1725831"/>
          </a:xfrm>
          <a:prstGeom prst="wedgeEllipseCallout">
            <a:avLst>
              <a:gd name="adj1" fmla="val -36171"/>
              <a:gd name="adj2" fmla="val 1136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4800" b="1" dirty="0">
                <a:solidFill>
                  <a:schemeClr val="tx1"/>
                </a:solidFill>
              </a:rPr>
              <a:t>הַדָגִים לֹא לַחֲסִידָה.</a:t>
            </a:r>
            <a:endParaRPr lang="he-IL" sz="4800" dirty="0">
              <a:solidFill>
                <a:schemeClr val="tx1"/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834AB93-8EB8-4523-966F-4C19B21A4C56}"/>
              </a:ext>
            </a:extLst>
          </p:cNvPr>
          <p:cNvSpPr/>
          <p:nvPr/>
        </p:nvSpPr>
        <p:spPr>
          <a:xfrm>
            <a:off x="5786461" y="3244334"/>
            <a:ext cx="619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b="1" dirty="0"/>
              <a:t>נִסִים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41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1"/>
            <a:ext cx="12192000" cy="1324599"/>
          </a:xfrm>
        </p:spPr>
        <p:txBody>
          <a:bodyPr>
            <a:noAutofit/>
          </a:bodyPr>
          <a:lstStyle/>
          <a:p>
            <a:r>
              <a:rPr lang="he-IL" altLang="he-IL" b="1" dirty="0">
                <a:cs typeface="+mn-cs"/>
              </a:rPr>
              <a:t>מָתַי מַגִיעָה הַחֲסִידָה לַגִנָה שֶׁל נִסִים?</a:t>
            </a:r>
            <a:endParaRPr lang="en-US" altLang="he-IL" b="1" dirty="0">
              <a:cs typeface="+mn-cs"/>
            </a:endParaRPr>
          </a:p>
        </p:txBody>
      </p:sp>
      <p:sp>
        <p:nvSpPr>
          <p:cNvPr id="3" name="ענן 2">
            <a:hlinkClick r:id="rId2" action="ppaction://hlinksldjump"/>
          </p:cNvPr>
          <p:cNvSpPr/>
          <p:nvPr/>
        </p:nvSpPr>
        <p:spPr>
          <a:xfrm>
            <a:off x="832758" y="2596244"/>
            <a:ext cx="5070020" cy="33065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altLang="he-IL" sz="9600" b="1" dirty="0" err="1">
                <a:solidFill>
                  <a:srgbClr val="002060"/>
                </a:solidFill>
              </a:rPr>
              <a:t>בַּסְתָו</a:t>
            </a:r>
            <a:endParaRPr lang="he-IL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ענן 6">
            <a:hlinkClick r:id="rId3" action="ppaction://hlinksldjump"/>
          </p:cNvPr>
          <p:cNvSpPr/>
          <p:nvPr/>
        </p:nvSpPr>
        <p:spPr>
          <a:xfrm>
            <a:off x="6422573" y="2596244"/>
            <a:ext cx="5070020" cy="33065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altLang="he-IL" sz="8800" b="1" dirty="0">
                <a:solidFill>
                  <a:srgbClr val="002060"/>
                </a:solidFill>
              </a:rPr>
              <a:t>בַּקַיִץ</a:t>
            </a:r>
            <a:endParaRPr lang="he-IL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</p:spPr>
        <p:txBody>
          <a:bodyPr>
            <a:noAutofit/>
          </a:bodyPr>
          <a:lstStyle/>
          <a:p>
            <a:r>
              <a:rPr lang="he-IL" altLang="he-IL" sz="10400" b="1" dirty="0">
                <a:solidFill>
                  <a:srgbClr val="FF0000"/>
                </a:solidFill>
                <a:cs typeface="+mn-cs"/>
              </a:rPr>
              <a:t>נִסִים</a:t>
            </a:r>
            <a:endParaRPr lang="en-US" altLang="he-IL" sz="10400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C9E1FBD-C014-4223-B1D3-067C155B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33" y="2555192"/>
            <a:ext cx="1939305" cy="34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-1092043" y="202883"/>
            <a:ext cx="1219200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7200" b="1" dirty="0">
              <a:cs typeface="+mn-cs"/>
            </a:endParaRP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9619AD73-9A4C-4370-8D02-009B9BE7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מתוך קוראים ולומדים בהנאה אילנה </a:t>
            </a:r>
            <a:r>
              <a:rPr lang="he-IL" dirty="0" err="1">
                <a:solidFill>
                  <a:schemeClr val="tx1"/>
                </a:solidFill>
              </a:rPr>
              <a:t>לוגסי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err="1">
                <a:solidFill>
                  <a:schemeClr val="tx1"/>
                </a:solidFill>
              </a:rPr>
              <a:t>זבורוב</a:t>
            </a:r>
            <a:r>
              <a:rPr lang="he-IL" dirty="0">
                <a:solidFill>
                  <a:schemeClr val="tx1"/>
                </a:solidFill>
              </a:rPr>
              <a:t> </a:t>
            </a:r>
          </a:p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8212510" y="825183"/>
            <a:ext cx="397949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500" b="1" dirty="0">
                <a:cs typeface="+mn-cs"/>
              </a:rPr>
              <a:t>נַסֵּה שׁוּב</a:t>
            </a:r>
          </a:p>
        </p:txBody>
      </p:sp>
      <p:pic>
        <p:nvPicPr>
          <p:cNvPr id="1026" name="Picture 2" descr="תוצאת תמונה עבור ‪alligator cartoon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24851" r="9030" b="13001"/>
          <a:stretch/>
        </p:blipFill>
        <p:spPr bwMode="auto">
          <a:xfrm>
            <a:off x="-128187" y="643728"/>
            <a:ext cx="10502781" cy="5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-1092043" y="202883"/>
            <a:ext cx="1219200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7200" b="1" dirty="0">
              <a:cs typeface="+mn-cs"/>
            </a:endParaRP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9619AD73-9A4C-4370-8D02-009B9BE7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מתוך קוראים ולומדים בהנאה אילנה </a:t>
            </a:r>
            <a:r>
              <a:rPr lang="he-IL" dirty="0" err="1">
                <a:solidFill>
                  <a:schemeClr val="tx1"/>
                </a:solidFill>
              </a:rPr>
              <a:t>לוגסי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err="1">
                <a:solidFill>
                  <a:schemeClr val="tx1"/>
                </a:solidFill>
              </a:rPr>
              <a:t>זבורוב</a:t>
            </a:r>
            <a:r>
              <a:rPr lang="he-IL" dirty="0">
                <a:solidFill>
                  <a:schemeClr val="tx1"/>
                </a:solidFill>
              </a:rPr>
              <a:t> </a:t>
            </a:r>
          </a:p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495655" y="312738"/>
            <a:ext cx="2939754" cy="159297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500" b="1" dirty="0">
                <a:cs typeface="+mn-cs"/>
              </a:rPr>
              <a:t>יוֹפִי</a:t>
            </a:r>
          </a:p>
        </p:txBody>
      </p:sp>
      <p:sp>
        <p:nvSpPr>
          <p:cNvPr id="2" name="AutoShape 2" descr="תמונה קשור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4" descr="תמונה קשורה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Bambi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8" descr="Bambi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06" y="0"/>
            <a:ext cx="8414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1"/>
            <a:ext cx="12192000" cy="1324599"/>
          </a:xfrm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מָה רָאֲתָה הַחֲסִידָה בַּגִיגִית?</a:t>
            </a:r>
            <a:endParaRPr lang="en-US" altLang="he-IL" sz="7200" b="1" dirty="0">
              <a:cs typeface="+mn-cs"/>
            </a:endParaRPr>
          </a:p>
        </p:txBody>
      </p:sp>
      <p:sp>
        <p:nvSpPr>
          <p:cNvPr id="3" name="ענן 2">
            <a:hlinkClick r:id="rId2" action="ppaction://hlinksldjump"/>
          </p:cNvPr>
          <p:cNvSpPr/>
          <p:nvPr/>
        </p:nvSpPr>
        <p:spPr>
          <a:xfrm>
            <a:off x="832757" y="2596244"/>
            <a:ext cx="5475763" cy="33065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altLang="he-IL" sz="9600" b="1" dirty="0">
                <a:solidFill>
                  <a:schemeClr val="accent1">
                    <a:lumMod val="50000"/>
                  </a:schemeClr>
                </a:solidFill>
              </a:rPr>
              <a:t>דָגִים</a:t>
            </a:r>
            <a:endParaRPr lang="he-I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ענן 6">
            <a:hlinkClick r:id="rId3" action="ppaction://hlinksldjump"/>
          </p:cNvPr>
          <p:cNvSpPr/>
          <p:nvPr/>
        </p:nvSpPr>
        <p:spPr>
          <a:xfrm>
            <a:off x="6724577" y="2596244"/>
            <a:ext cx="5070020" cy="33065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altLang="he-IL" sz="8800" b="1" dirty="0" err="1">
                <a:solidFill>
                  <a:srgbClr val="002060"/>
                </a:solidFill>
              </a:rPr>
              <a:t>לִוְיָתָן</a:t>
            </a:r>
            <a:endParaRPr lang="he-IL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-1092043" y="202883"/>
            <a:ext cx="1219200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7200" b="1" dirty="0">
              <a:cs typeface="+mn-cs"/>
            </a:endParaRP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9619AD73-9A4C-4370-8D02-009B9BE7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מתוך קוראים ולומדים בהנאה אילנה </a:t>
            </a:r>
            <a:r>
              <a:rPr lang="he-IL" dirty="0" err="1">
                <a:solidFill>
                  <a:schemeClr val="tx1"/>
                </a:solidFill>
              </a:rPr>
              <a:t>לוגסי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err="1">
                <a:solidFill>
                  <a:schemeClr val="tx1"/>
                </a:solidFill>
              </a:rPr>
              <a:t>זבורוב</a:t>
            </a:r>
            <a:r>
              <a:rPr lang="he-IL" dirty="0">
                <a:solidFill>
                  <a:schemeClr val="tx1"/>
                </a:solidFill>
              </a:rPr>
              <a:t> </a:t>
            </a:r>
          </a:p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8212510" y="825183"/>
            <a:ext cx="397949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500" b="1" dirty="0">
                <a:cs typeface="+mn-cs"/>
              </a:rPr>
              <a:t>נַסֵּה שׁוּב</a:t>
            </a:r>
          </a:p>
        </p:txBody>
      </p:sp>
      <p:pic>
        <p:nvPicPr>
          <p:cNvPr id="1026" name="Picture 2" descr="תוצאת תמונה עבור ‪alligator cartoon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24851" r="9030" b="13001"/>
          <a:stretch/>
        </p:blipFill>
        <p:spPr bwMode="auto">
          <a:xfrm>
            <a:off x="-128187" y="643728"/>
            <a:ext cx="10502781" cy="5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-1092043" y="202883"/>
            <a:ext cx="1219200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7200" b="1" dirty="0">
              <a:cs typeface="+mn-cs"/>
            </a:endParaRP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9619AD73-9A4C-4370-8D02-009B9BE7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מתוך קוראים ולומדים בהנאה אילנה </a:t>
            </a:r>
            <a:r>
              <a:rPr lang="he-IL" dirty="0" err="1">
                <a:solidFill>
                  <a:schemeClr val="tx1"/>
                </a:solidFill>
              </a:rPr>
              <a:t>לוגסי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err="1">
                <a:solidFill>
                  <a:schemeClr val="tx1"/>
                </a:solidFill>
              </a:rPr>
              <a:t>זבורוב</a:t>
            </a:r>
            <a:r>
              <a:rPr lang="he-IL" dirty="0">
                <a:solidFill>
                  <a:schemeClr val="tx1"/>
                </a:solidFill>
              </a:rPr>
              <a:t> </a:t>
            </a:r>
          </a:p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495655" y="312738"/>
            <a:ext cx="2939754" cy="159297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500" b="1" dirty="0">
                <a:cs typeface="+mn-cs"/>
              </a:rPr>
              <a:t>יוֹפִי</a:t>
            </a:r>
          </a:p>
        </p:txBody>
      </p:sp>
      <p:sp>
        <p:nvSpPr>
          <p:cNvPr id="2" name="AutoShape 2" descr="תמונה קשור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4" descr="תמונה קשורה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Bambi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8" descr="Bambi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06" y="0"/>
            <a:ext cx="8414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" y="-1077687"/>
            <a:ext cx="12191999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41300" b="1" dirty="0">
                <a:solidFill>
                  <a:srgbClr val="FF6600"/>
                </a:solidFill>
              </a:rPr>
              <a:t>סוֹף</a:t>
            </a:r>
            <a:endParaRPr lang="en-US" altLang="he-IL" sz="413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2795798-7467-4011-AEDD-99CA4A2D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eaLnBrk="1" hangingPunct="1"/>
            <a:r>
              <a:rPr lang="he-IL" altLang="he-IL" sz="10400" b="1" dirty="0">
                <a:solidFill>
                  <a:schemeClr val="bg1"/>
                </a:solidFill>
                <a:cs typeface="+mn-cs"/>
              </a:rPr>
              <a:t>חֲסִידָה בַּגִנָה שֶׁל נִסִים</a:t>
            </a:r>
            <a:endParaRPr lang="en-US" altLang="he-IL" sz="104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9E524F-2E64-40F9-BEEC-51554DB34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93" y="2065736"/>
            <a:ext cx="2898093" cy="381099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0DA62EC-E5D5-4AE7-BAFD-47D318DDB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4" y="2632104"/>
            <a:ext cx="1939305" cy="34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10400" b="1" dirty="0" err="1">
                <a:solidFill>
                  <a:srgbClr val="002060"/>
                </a:solidFill>
                <a:cs typeface="+mn-cs"/>
              </a:rPr>
              <a:t>סְתָו</a:t>
            </a:r>
            <a:endParaRPr lang="en-US" altLang="he-IL" sz="104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9D3A696-AC57-4883-896A-05F162A09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50" y="1685232"/>
            <a:ext cx="8115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10400" b="1" dirty="0">
                <a:solidFill>
                  <a:srgbClr val="002060"/>
                </a:solidFill>
                <a:cs typeface="+mn-cs"/>
              </a:rPr>
              <a:t>כָּל שָׁנָה </a:t>
            </a:r>
            <a:r>
              <a:rPr lang="he-IL" altLang="he-IL" sz="10400" b="1" dirty="0" err="1">
                <a:solidFill>
                  <a:srgbClr val="002060"/>
                </a:solidFill>
                <a:cs typeface="+mn-cs"/>
              </a:rPr>
              <a:t>בַּסְתָו</a:t>
            </a:r>
            <a:endParaRPr lang="en-US" altLang="he-IL" sz="104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9D3A696-AC57-4883-896A-05F162A09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63" y="1685232"/>
            <a:ext cx="8115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2795798-7467-4011-AEDD-99CA4A2D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e-IL" altLang="he-IL" sz="8000" b="1" dirty="0">
                <a:solidFill>
                  <a:schemeClr val="bg1"/>
                </a:solidFill>
                <a:cs typeface="+mn-cs"/>
              </a:rPr>
              <a:t>מַגִיעָה לַגִנָה שֶׁל נִסִים חֲסִידָה.</a:t>
            </a:r>
            <a:endParaRPr lang="en-US" altLang="he-IL" sz="80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9E524F-2E64-40F9-BEEC-51554DB34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93" y="2065736"/>
            <a:ext cx="2898093" cy="381099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0C6412C-E223-4C1B-8CE2-68797E60A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3" y="2496254"/>
            <a:ext cx="1939305" cy="34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2795798-7467-4011-AEDD-99CA4A2D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979" y="-1913"/>
            <a:ext cx="5851020" cy="381099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e-IL" altLang="he-IL" sz="8000" b="1" dirty="0">
                <a:solidFill>
                  <a:schemeClr val="bg1"/>
                </a:solidFill>
                <a:cs typeface="+mn-cs"/>
              </a:rPr>
              <a:t>כָּל שָׁנָה נָחָה הַחֲסִידָה עַל עץ בַּגִנָה.</a:t>
            </a:r>
            <a:endParaRPr lang="en-US" altLang="he-IL" sz="80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9E524F-2E64-40F9-BEEC-51554DB34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93" y="2065736"/>
            <a:ext cx="2898093" cy="381099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0C6412C-E223-4C1B-8CE2-68797E60A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3" y="2496254"/>
            <a:ext cx="1939305" cy="34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2795798-7467-4011-AEDD-99CA4A2D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23914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e-IL" altLang="he-IL" sz="8000" b="1" dirty="0">
                <a:solidFill>
                  <a:schemeClr val="bg1"/>
                </a:solidFill>
                <a:cs typeface="+mn-cs"/>
              </a:rPr>
              <a:t>פַּעַם אַחַת נָחֲתָה הַחֲסִידָה</a:t>
            </a:r>
            <a:endParaRPr lang="en-US" altLang="he-IL" sz="80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9E524F-2E64-40F9-BEEC-51554DB34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93" y="2065736"/>
            <a:ext cx="2898093" cy="381099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0C6412C-E223-4C1B-8CE2-68797E60A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3" y="2496254"/>
            <a:ext cx="1939305" cy="34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20786"/>
            <a:ext cx="12192000" cy="12391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e-IL" altLang="he-IL" sz="13800" b="1" dirty="0">
                <a:cs typeface="+mn-cs"/>
              </a:rPr>
              <a:t>גִיגִית</a:t>
            </a:r>
            <a:endParaRPr lang="en-US" altLang="he-IL" sz="13800" b="1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D54741E-1963-446C-B2B7-31ED65637F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05" y="2992343"/>
            <a:ext cx="2732932" cy="27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346</Words>
  <Application>Microsoft Office PowerPoint</Application>
  <PresentationFormat>מסך רחב</PresentationFormat>
  <Paragraphs>61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ערכת נושא Office</vt:lpstr>
      <vt:lpstr>חֲסִידָה</vt:lpstr>
      <vt:lpstr>נִסִים</vt:lpstr>
      <vt:lpstr>חֲסִידָה בַּגִנָה שֶׁל נִסִים</vt:lpstr>
      <vt:lpstr>סְתָו</vt:lpstr>
      <vt:lpstr>כָּל שָׁנָה בַּסְתָו</vt:lpstr>
      <vt:lpstr>מַגִיעָה לַגִנָה שֶׁל נִסִים חֲסִידָה.</vt:lpstr>
      <vt:lpstr>כָּל שָׁנָה נָחָה הַחֲסִידָה עַל עץ בַּגִנָה.</vt:lpstr>
      <vt:lpstr>פַּעַם אַחַת נָחֲתָה הַחֲסִידָה</vt:lpstr>
      <vt:lpstr>גִיגִית</vt:lpstr>
      <vt:lpstr>לְיַד גִיגִית בַּגִנָה.</vt:lpstr>
      <vt:lpstr>לָמָה נָחֲתָה הַחֲסִידָה לְיַד הַגִיגִית?</vt:lpstr>
      <vt:lpstr>הַחֲסִידָה רָאֲתָה בַּגִיגִית שִׁשָׁה דָגִים.</vt:lpstr>
      <vt:lpstr>תָפְסָה הַחֲסִידָה אֶת הַדָגִים.</vt:lpstr>
      <vt:lpstr>וּבָלְעָה אֶת הַדָגִים.</vt:lpstr>
      <vt:lpstr>נִסִים רָאָה מָה קָרָה.</vt:lpstr>
      <vt:lpstr>נִסִים אָמַר:</vt:lpstr>
      <vt:lpstr>מצגת של PowerPoint‏</vt:lpstr>
      <vt:lpstr>מצגת של PowerPoint‏</vt:lpstr>
      <vt:lpstr>מָתַי מַגִיעָה הַחֲסִידָה לַגִנָה שֶׁל נִסִים?</vt:lpstr>
      <vt:lpstr>מצגת של PowerPoint‏</vt:lpstr>
      <vt:lpstr>מצגת של PowerPoint‏</vt:lpstr>
      <vt:lpstr>מָה רָאֲתָה הַחֲסִידָה בַּגִיגִית?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זיהוי צליל פותח  או מילה</dc:title>
  <dc:creator>PURIT</dc:creator>
  <cp:lastModifiedBy>PURIT</cp:lastModifiedBy>
  <cp:revision>185</cp:revision>
  <dcterms:created xsi:type="dcterms:W3CDTF">2017-11-01T15:24:26Z</dcterms:created>
  <dcterms:modified xsi:type="dcterms:W3CDTF">2018-02-10T09:27:46Z</dcterms:modified>
</cp:coreProperties>
</file>