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345" r:id="rId2"/>
    <p:sldId id="258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39" r:id="rId1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EFA9498-521F-4687-8B42-C23AAB7A364B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5550DD4-92A8-4166-8118-7AAFE2ACD8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4968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958F011-5223-44A8-BE2B-40585509B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D071D48-29B2-43DF-AB9A-A40F746C02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2DD2C09-8009-466F-B359-F18D53597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336-24AD-4443-A4F1-649C2E90A47D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C258D70-412E-4ACD-80CD-56D5356D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8A4A21C-0B45-432D-AC79-5C5D53895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127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CEF0361-BCDA-45CD-BC6E-99C657A95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3F30829-F6EF-4326-B6E7-C4D14FF8E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0571C6D-9036-44AD-A7CD-0E481FF1D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336-24AD-4443-A4F1-649C2E90A47D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C15F2B2-36FD-4A5B-A59A-2B3102E01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D07E27C-D19C-4124-BB73-A40D0DA8A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98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AB767E6F-C8B1-4AA6-B23A-DA985B3D57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85333E8-200D-4CA2-8302-6E13A56A8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866ECC4-F288-464A-8FAF-50841A691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336-24AD-4443-A4F1-649C2E90A47D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A7CF0F8-6FDA-409E-97A6-AD4E81AC1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F92E846-5AEA-4EBF-BBE1-28F309FF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783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C9806B9-6B46-4C09-B876-282F07D6A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0AC555A-85AF-45EA-9732-0AC856360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28D9D55-493F-4F0C-9283-B172FB99E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336-24AD-4443-A4F1-649C2E90A47D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53AE285-7F1E-438B-8594-E361E3E4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4361021-1862-4290-8641-16DBD8201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332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7616998-93D3-4948-8473-48D7229EA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D651FDE-2253-4625-B9B5-1D339C4E2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BE12223-0042-4C8B-82E2-3D207FE72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336-24AD-4443-A4F1-649C2E90A47D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BB360ED-40CA-4546-9DC4-EBAF1117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A2DB570-B66A-4E02-BA5B-6B9FAFC4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434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21E0FCE-4E40-4663-A84B-BFC69FB25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95CF7F5-EB66-4986-843C-616AB968CA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2DEF0CF-78AE-4E12-9150-D830BEDB3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C13B1F3-CE75-4D93-8631-BB8B4FC4C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336-24AD-4443-A4F1-649C2E90A47D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FC29F97-8043-49E1-9BAD-BA862958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B47A520-F402-429B-AA29-CC4417FA9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108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C8D7A34-4B96-4CD3-90F5-AD2E89E8E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67E084E-BC76-42E2-9BF2-34207BF64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AA943E5-F038-46F0-B47B-96A584865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420CE30C-8135-4D02-8FDB-4AEB1BD85E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B74E8AA-F95D-4683-928C-8B485C315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73377CE9-553A-4611-84A4-51C82FFE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336-24AD-4443-A4F1-649C2E90A47D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9F51B851-EA24-4B7C-9C77-532194A9F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78F8BCF7-734A-4883-B8B1-57C7B1F3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230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3E2DAFD-1A76-40F4-A7C3-D11FA6C4B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F4470020-734B-4684-95F9-CA316701A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336-24AD-4443-A4F1-649C2E90A47D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15EF49BA-1E12-473D-9FD3-E64DFDFAC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4A83F66D-391C-468A-8696-3D099CD8D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21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3955196E-7160-4A62-A193-029F91AD3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336-24AD-4443-A4F1-649C2E90A47D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70331DF3-433D-4490-9E74-4DA18083C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23D07B25-8480-4DF6-A1BB-8B7DF5B2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861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CB6FF4B-3482-4A2A-8B98-17524F551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85E706A-C43B-40BD-A719-B5BC18BF5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94927F2-2B8E-4C18-9FA2-5FAAC390B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EC72DB6-64D9-41C8-84E7-C0A6D4D5E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336-24AD-4443-A4F1-649C2E90A47D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D28C93E-2F4A-4754-9D60-6876C794C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7877264-266D-4993-A710-AD72DA98B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543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A3A6E6C-7EDA-4E98-B838-FFA5C5046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A1C12554-CF6E-4CC8-B83D-5CBBAFE488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CF51582-F486-4D70-A157-661B71508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6D44644-0772-48D1-9D31-C9A3EA96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7336-24AD-4443-A4F1-649C2E90A47D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3CEB247-C157-4E50-A978-9014D904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CF7D05C-EA2B-4001-88FA-C103FEBA7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611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2BDC2A25-738C-425C-ACEA-141E4FE4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7A6F557-3B1E-49BB-8870-EE66AE3DE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C0B370F-9C25-4A4B-AEAE-78963A606E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07336-24AD-4443-A4F1-649C2E90A47D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0AD1012-2AC9-4BAD-9F10-7CA6BA74D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4ECD7E9-87BB-43C1-A2EC-09EC79B5C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56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F72351-05F9-4614-941F-E4E49CF6C2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09013" y="548798"/>
            <a:ext cx="4909457" cy="1470025"/>
          </a:xfrm>
        </p:spPr>
        <p:txBody>
          <a:bodyPr>
            <a:noAutofit/>
          </a:bodyPr>
          <a:lstStyle/>
          <a:p>
            <a:pPr eaLnBrk="1" hangingPunct="1"/>
            <a:r>
              <a:rPr lang="he-IL" altLang="he-IL" sz="10400" b="1" dirty="0">
                <a:solidFill>
                  <a:srgbClr val="002060"/>
                </a:solidFill>
                <a:cs typeface="+mn-cs"/>
              </a:rPr>
              <a:t>שִׁדָה</a:t>
            </a:r>
            <a:endParaRPr lang="en-US" altLang="he-IL" sz="10400" b="1" dirty="0">
              <a:solidFill>
                <a:srgbClr val="002060"/>
              </a:solidFill>
              <a:cs typeface="+mn-cs"/>
            </a:endParaRPr>
          </a:p>
        </p:txBody>
      </p:sp>
      <p:pic>
        <p:nvPicPr>
          <p:cNvPr id="1026" name="Picture 2" descr="תמונה קשורה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2" t="18638" r="21647" b="18833"/>
          <a:stretch/>
        </p:blipFill>
        <p:spPr bwMode="auto">
          <a:xfrm>
            <a:off x="683435" y="759279"/>
            <a:ext cx="5284657" cy="549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6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-1092043" y="202883"/>
            <a:ext cx="12192000" cy="1244601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e-IL" sz="7200" b="1" dirty="0">
              <a:cs typeface="+mn-cs"/>
            </a:endParaRPr>
          </a:p>
        </p:txBody>
      </p:sp>
      <p:sp>
        <p:nvSpPr>
          <p:cNvPr id="7" name="מציין מיקום של כותרת תחתונה 6">
            <a:extLst>
              <a:ext uri="{FF2B5EF4-FFF2-40B4-BE49-F238E27FC236}">
                <a16:creationId xmlns:a16="http://schemas.microsoft.com/office/drawing/2014/main" id="{9619AD73-9A4C-4370-8D02-009B9BE7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 קוראים ולומדים בהנאה אילנה </a:t>
            </a:r>
            <a:r>
              <a:rPr lang="he-IL" dirty="0" err="1">
                <a:solidFill>
                  <a:schemeClr val="tx1"/>
                </a:solidFill>
              </a:rPr>
              <a:t>לוגסי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זבורוב</a:t>
            </a:r>
            <a:r>
              <a:rPr lang="he-IL" dirty="0">
                <a:solidFill>
                  <a:schemeClr val="tx1"/>
                </a:solidFill>
              </a:rPr>
              <a:t> </a:t>
            </a:r>
          </a:p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495655" y="312738"/>
            <a:ext cx="2939754" cy="159297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11500" b="1" dirty="0">
                <a:cs typeface="+mn-cs"/>
              </a:rPr>
              <a:t>יוֹפִי</a:t>
            </a:r>
          </a:p>
        </p:txBody>
      </p:sp>
      <p:sp>
        <p:nvSpPr>
          <p:cNvPr id="2" name="AutoShape 2" descr="תמונה קשורה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" name="AutoShape 4" descr="תמונה קשורה"/>
          <p:cNvSpPr>
            <a:spLocks noChangeAspect="1" noChangeArrowheads="1"/>
          </p:cNvSpPr>
          <p:nvPr/>
        </p:nvSpPr>
        <p:spPr bwMode="auto">
          <a:xfrm>
            <a:off x="12123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AutoShape 6" descr="Bambi"/>
          <p:cNvSpPr>
            <a:spLocks noChangeAspect="1" noChangeArrowheads="1"/>
          </p:cNvSpPr>
          <p:nvPr/>
        </p:nvSpPr>
        <p:spPr bwMode="auto">
          <a:xfrm>
            <a:off x="12276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8" name="AutoShape 8" descr="Bambi"/>
          <p:cNvSpPr>
            <a:spLocks noChangeAspect="1" noChangeArrowheads="1"/>
          </p:cNvSpPr>
          <p:nvPr/>
        </p:nvSpPr>
        <p:spPr bwMode="auto">
          <a:xfrm>
            <a:off x="124285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706" y="0"/>
            <a:ext cx="8414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17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F72351-05F9-4614-941F-E4E49CF6C2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-1"/>
            <a:ext cx="12192000" cy="1435661"/>
          </a:xfrm>
        </p:spPr>
        <p:txBody>
          <a:bodyPr>
            <a:noAutofit/>
          </a:bodyPr>
          <a:lstStyle/>
          <a:p>
            <a:r>
              <a:rPr lang="he-IL" altLang="he-IL" sz="8000" b="1" dirty="0">
                <a:solidFill>
                  <a:srgbClr val="002060"/>
                </a:solidFill>
                <a:cs typeface="+mn-cs"/>
              </a:rPr>
              <a:t>מַה אָמְרָה</a:t>
            </a:r>
            <a:r>
              <a:rPr lang="en-US" altLang="he-IL" sz="80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he-IL" altLang="he-IL" sz="8000" b="1" dirty="0" err="1">
                <a:solidFill>
                  <a:srgbClr val="002060"/>
                </a:solidFill>
                <a:cs typeface="+mn-cs"/>
              </a:rPr>
              <a:t>אִמָא</a:t>
            </a:r>
            <a:r>
              <a:rPr lang="he-IL" altLang="he-IL" sz="8000" b="1" dirty="0">
                <a:solidFill>
                  <a:srgbClr val="002060"/>
                </a:solidFill>
                <a:cs typeface="+mn-cs"/>
              </a:rPr>
              <a:t> לַנַגָר?</a:t>
            </a:r>
            <a:endParaRPr lang="en-US" altLang="he-IL" sz="8000" b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3" name="ענן 2">
            <a:hlinkClick r:id="rId2" action="ppaction://hlinksldjump"/>
          </p:cNvPr>
          <p:cNvSpPr/>
          <p:nvPr/>
        </p:nvSpPr>
        <p:spPr>
          <a:xfrm>
            <a:off x="6204858" y="2179865"/>
            <a:ext cx="5070020" cy="330653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8800" b="1" dirty="0">
                <a:solidFill>
                  <a:schemeClr val="tx2">
                    <a:lumMod val="50000"/>
                  </a:schemeClr>
                </a:solidFill>
              </a:rPr>
              <a:t>הַ</a:t>
            </a:r>
            <a:r>
              <a:rPr lang="he-IL" altLang="he-IL" sz="8800" b="1" dirty="0">
                <a:solidFill>
                  <a:schemeClr val="tx2">
                    <a:lumMod val="50000"/>
                  </a:schemeClr>
                </a:solidFill>
              </a:rPr>
              <a:t>שִׁי</a:t>
            </a:r>
            <a:r>
              <a:rPr lang="he-IL" sz="8800" b="1" dirty="0">
                <a:solidFill>
                  <a:schemeClr val="tx2">
                    <a:lumMod val="50000"/>
                  </a:schemeClr>
                </a:solidFill>
              </a:rPr>
              <a:t>דָה יָפָה</a:t>
            </a:r>
            <a:endParaRPr lang="he-IL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ענן 6"/>
          <p:cNvSpPr/>
          <p:nvPr/>
        </p:nvSpPr>
        <p:spPr>
          <a:xfrm>
            <a:off x="495301" y="2332265"/>
            <a:ext cx="5070020" cy="330653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8800" b="1" dirty="0">
                <a:solidFill>
                  <a:schemeClr val="tx2">
                    <a:lumMod val="50000"/>
                  </a:schemeClr>
                </a:solidFill>
              </a:rPr>
              <a:t>הָאִישָּׁה יָפָה</a:t>
            </a:r>
            <a:endParaRPr lang="he-IL" sz="1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80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-1092043" y="202883"/>
            <a:ext cx="12192000" cy="1244601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e-IL" sz="7200" b="1" dirty="0">
              <a:cs typeface="+mn-cs"/>
            </a:endParaRPr>
          </a:p>
        </p:txBody>
      </p:sp>
      <p:sp>
        <p:nvSpPr>
          <p:cNvPr id="7" name="מציין מיקום של כותרת תחתונה 6">
            <a:extLst>
              <a:ext uri="{FF2B5EF4-FFF2-40B4-BE49-F238E27FC236}">
                <a16:creationId xmlns:a16="http://schemas.microsoft.com/office/drawing/2014/main" id="{9619AD73-9A4C-4370-8D02-009B9BE7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 קוראים ולומדים בהנאה אילנה </a:t>
            </a:r>
            <a:r>
              <a:rPr lang="he-IL" dirty="0" err="1">
                <a:solidFill>
                  <a:schemeClr val="tx1"/>
                </a:solidFill>
              </a:rPr>
              <a:t>לוגסי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זבורוב</a:t>
            </a:r>
            <a:r>
              <a:rPr lang="he-IL" dirty="0">
                <a:solidFill>
                  <a:schemeClr val="tx1"/>
                </a:solidFill>
              </a:rPr>
              <a:t> </a:t>
            </a:r>
          </a:p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8212510" y="825183"/>
            <a:ext cx="3979490" cy="124460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11500" b="1" dirty="0">
                <a:cs typeface="+mn-cs"/>
              </a:rPr>
              <a:t>נַסֵּה שׁוּב</a:t>
            </a:r>
          </a:p>
        </p:txBody>
      </p:sp>
      <p:pic>
        <p:nvPicPr>
          <p:cNvPr id="1026" name="Picture 2" descr="תוצאת תמונה עבור ‪alligator cartoon‬‏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2" t="24851" r="9030" b="13001"/>
          <a:stretch/>
        </p:blipFill>
        <p:spPr bwMode="auto">
          <a:xfrm>
            <a:off x="-128187" y="643728"/>
            <a:ext cx="10502781" cy="579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28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-1092043" y="202883"/>
            <a:ext cx="12192000" cy="1244601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e-IL" sz="7200" b="1" dirty="0">
              <a:cs typeface="+mn-cs"/>
            </a:endParaRPr>
          </a:p>
        </p:txBody>
      </p:sp>
      <p:sp>
        <p:nvSpPr>
          <p:cNvPr id="7" name="מציין מיקום של כותרת תחתונה 6">
            <a:extLst>
              <a:ext uri="{FF2B5EF4-FFF2-40B4-BE49-F238E27FC236}">
                <a16:creationId xmlns:a16="http://schemas.microsoft.com/office/drawing/2014/main" id="{9619AD73-9A4C-4370-8D02-009B9BE7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 קוראים ולומדים בהנאה אילנה </a:t>
            </a:r>
            <a:r>
              <a:rPr lang="he-IL" dirty="0" err="1">
                <a:solidFill>
                  <a:schemeClr val="tx1"/>
                </a:solidFill>
              </a:rPr>
              <a:t>לוגסי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זבורוב</a:t>
            </a:r>
            <a:r>
              <a:rPr lang="he-IL" dirty="0">
                <a:solidFill>
                  <a:schemeClr val="tx1"/>
                </a:solidFill>
              </a:rPr>
              <a:t> </a:t>
            </a:r>
          </a:p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495655" y="312738"/>
            <a:ext cx="2939754" cy="159297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11500" b="1" dirty="0">
                <a:cs typeface="+mn-cs"/>
              </a:rPr>
              <a:t>יוֹפִי</a:t>
            </a:r>
          </a:p>
        </p:txBody>
      </p:sp>
      <p:sp>
        <p:nvSpPr>
          <p:cNvPr id="2" name="AutoShape 2" descr="תמונה קשורה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" name="AutoShape 4" descr="תמונה קשורה"/>
          <p:cNvSpPr>
            <a:spLocks noChangeAspect="1" noChangeArrowheads="1"/>
          </p:cNvSpPr>
          <p:nvPr/>
        </p:nvSpPr>
        <p:spPr bwMode="auto">
          <a:xfrm>
            <a:off x="12123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AutoShape 6" descr="Bambi"/>
          <p:cNvSpPr>
            <a:spLocks noChangeAspect="1" noChangeArrowheads="1"/>
          </p:cNvSpPr>
          <p:nvPr/>
        </p:nvSpPr>
        <p:spPr bwMode="auto">
          <a:xfrm>
            <a:off x="12276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8" name="AutoShape 8" descr="Bambi"/>
          <p:cNvSpPr>
            <a:spLocks noChangeAspect="1" noChangeArrowheads="1"/>
          </p:cNvSpPr>
          <p:nvPr/>
        </p:nvSpPr>
        <p:spPr bwMode="auto">
          <a:xfrm>
            <a:off x="124285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9" name="תמונה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706" y="0"/>
            <a:ext cx="8414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9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מציין מיקום של כותרת תחתונה 4">
            <a:extLst>
              <a:ext uri="{FF2B5EF4-FFF2-40B4-BE49-F238E27FC236}">
                <a16:creationId xmlns:a16="http://schemas.microsoft.com/office/drawing/2014/main" id="{CE4F2EF4-AE40-40B3-9F2C-DC188FC53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78B87CFA-F38E-4108-B5D4-1CA1C4B80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" y="-1077687"/>
            <a:ext cx="12191999" cy="644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e-IL" altLang="he-IL" sz="41300" b="1" dirty="0">
                <a:solidFill>
                  <a:srgbClr val="FF6600"/>
                </a:solidFill>
              </a:rPr>
              <a:t>סוֹף</a:t>
            </a:r>
            <a:endParaRPr lang="en-US" altLang="he-IL" sz="413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82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F72351-05F9-4614-941F-E4E49CF6C2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6090"/>
            <a:ext cx="121920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he-IL" altLang="he-IL" sz="10400" b="1" dirty="0">
                <a:solidFill>
                  <a:srgbClr val="002060"/>
                </a:solidFill>
                <a:cs typeface="+mn-cs"/>
              </a:rPr>
              <a:t>שִׁדָה חֲדָשָׁה </a:t>
            </a:r>
            <a:r>
              <a:rPr lang="he-IL" altLang="he-IL" sz="10400" b="1" dirty="0" err="1">
                <a:solidFill>
                  <a:srgbClr val="002060"/>
                </a:solidFill>
                <a:cs typeface="+mn-cs"/>
              </a:rPr>
              <a:t>לְאִמָא</a:t>
            </a:r>
            <a:endParaRPr lang="en-US" altLang="he-IL" sz="10400" b="1" dirty="0">
              <a:solidFill>
                <a:srgbClr val="002060"/>
              </a:solidFill>
              <a:cs typeface="+mn-cs"/>
            </a:endParaRPr>
          </a:p>
        </p:txBody>
      </p:sp>
      <p:pic>
        <p:nvPicPr>
          <p:cNvPr id="7" name="Picture 2" descr="תמונה קשורה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2" t="18638" r="21647" b="18833"/>
          <a:stretch/>
        </p:blipFill>
        <p:spPr bwMode="auto">
          <a:xfrm>
            <a:off x="2688951" y="3404507"/>
            <a:ext cx="2661960" cy="276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תמונה קשורה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8"/>
          <a:stretch/>
        </p:blipFill>
        <p:spPr bwMode="auto">
          <a:xfrm>
            <a:off x="6734360" y="2253342"/>
            <a:ext cx="2794000" cy="4008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9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F72351-05F9-4614-941F-E4E49CF6C2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361019"/>
            <a:ext cx="121920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he-IL" altLang="he-IL" sz="10400" b="1" dirty="0">
                <a:solidFill>
                  <a:srgbClr val="002060"/>
                </a:solidFill>
                <a:cs typeface="+mn-cs"/>
              </a:rPr>
              <a:t>הָיָה חַג</a:t>
            </a:r>
            <a:endParaRPr lang="en-US" altLang="he-IL" sz="10400" b="1" dirty="0">
              <a:solidFill>
                <a:srgbClr val="002060"/>
              </a:solidFill>
              <a:cs typeface="+mn-cs"/>
            </a:endParaRPr>
          </a:p>
        </p:txBody>
      </p:sp>
      <p:pic>
        <p:nvPicPr>
          <p:cNvPr id="3074" name="Picture 2" descr="תוצאת תמונה עבור חג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277" y="2465615"/>
            <a:ext cx="7972301" cy="380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23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F72351-05F9-4614-941F-E4E49CF6C2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-1"/>
            <a:ext cx="12192000" cy="1435661"/>
          </a:xfrm>
        </p:spPr>
        <p:txBody>
          <a:bodyPr>
            <a:noAutofit/>
          </a:bodyPr>
          <a:lstStyle/>
          <a:p>
            <a:pPr eaLnBrk="1" hangingPunct="1"/>
            <a:r>
              <a:rPr lang="he-IL" altLang="he-IL" sz="8000" b="1" dirty="0">
                <a:solidFill>
                  <a:srgbClr val="002060"/>
                </a:solidFill>
                <a:cs typeface="+mn-cs"/>
              </a:rPr>
              <a:t>הַנַגָר בָּנָה שִׁדָה חֲדָשָׁה </a:t>
            </a:r>
            <a:r>
              <a:rPr lang="he-IL" altLang="he-IL" sz="8000" b="1" dirty="0" err="1">
                <a:solidFill>
                  <a:srgbClr val="002060"/>
                </a:solidFill>
                <a:cs typeface="+mn-cs"/>
              </a:rPr>
              <a:t>לְאִמָא</a:t>
            </a:r>
            <a:r>
              <a:rPr lang="he-IL" altLang="he-IL" sz="8000" b="1" dirty="0">
                <a:solidFill>
                  <a:srgbClr val="002060"/>
                </a:solidFill>
                <a:cs typeface="+mn-cs"/>
              </a:rPr>
              <a:t>.</a:t>
            </a:r>
            <a:endParaRPr lang="en-US" altLang="he-IL" sz="8000" b="1" dirty="0">
              <a:solidFill>
                <a:srgbClr val="002060"/>
              </a:solidFill>
              <a:cs typeface="+mn-cs"/>
            </a:endParaRPr>
          </a:p>
        </p:txBody>
      </p:sp>
      <p:pic>
        <p:nvPicPr>
          <p:cNvPr id="2" name="Picture 2" descr="תמונה קשורה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629" y="1435661"/>
            <a:ext cx="5628595" cy="480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74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F72351-05F9-4614-941F-E4E49CF6C2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-1"/>
            <a:ext cx="12192000" cy="1085851"/>
          </a:xfrm>
        </p:spPr>
        <p:txBody>
          <a:bodyPr>
            <a:noAutofit/>
          </a:bodyPr>
          <a:lstStyle/>
          <a:p>
            <a:pPr eaLnBrk="1" hangingPunct="1"/>
            <a:r>
              <a:rPr lang="he-IL" altLang="he-IL" sz="8000" b="1" dirty="0">
                <a:solidFill>
                  <a:srgbClr val="002060"/>
                </a:solidFill>
                <a:cs typeface="+mn-cs"/>
              </a:rPr>
              <a:t>הַנַגָר נָתַן אֶת הַשִׁדָה </a:t>
            </a:r>
            <a:r>
              <a:rPr lang="he-IL" altLang="he-IL" sz="8000" b="1" dirty="0" err="1">
                <a:solidFill>
                  <a:srgbClr val="002060"/>
                </a:solidFill>
                <a:cs typeface="+mn-cs"/>
              </a:rPr>
              <a:t>לְאִמָא</a:t>
            </a:r>
            <a:r>
              <a:rPr lang="he-IL" altLang="he-IL" sz="8000" b="1" dirty="0">
                <a:solidFill>
                  <a:srgbClr val="002060"/>
                </a:solidFill>
                <a:cs typeface="+mn-cs"/>
              </a:rPr>
              <a:t>.</a:t>
            </a:r>
            <a:endParaRPr lang="en-US" altLang="he-IL" sz="8000" b="1" dirty="0">
              <a:solidFill>
                <a:srgbClr val="002060"/>
              </a:solidFill>
              <a:cs typeface="+mn-cs"/>
            </a:endParaRPr>
          </a:p>
        </p:txBody>
      </p:sp>
      <p:pic>
        <p:nvPicPr>
          <p:cNvPr id="2" name="Picture 2" descr="תמונה קשורה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03" y="1464404"/>
            <a:ext cx="5628595" cy="480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תמונה קשורה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2" t="18638" r="21647" b="18833"/>
          <a:stretch/>
        </p:blipFill>
        <p:spPr bwMode="auto">
          <a:xfrm>
            <a:off x="5900398" y="3355521"/>
            <a:ext cx="2661960" cy="276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תמונה קשורה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8"/>
          <a:stretch/>
        </p:blipFill>
        <p:spPr bwMode="auto">
          <a:xfrm>
            <a:off x="8857074" y="2310491"/>
            <a:ext cx="2794000" cy="4008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62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F72351-05F9-4614-941F-E4E49CF6C2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1887200" cy="1085851"/>
          </a:xfrm>
        </p:spPr>
        <p:txBody>
          <a:bodyPr>
            <a:noAutofit/>
          </a:bodyPr>
          <a:lstStyle/>
          <a:p>
            <a:pPr algn="r"/>
            <a:r>
              <a:rPr lang="he-IL" altLang="he-IL" sz="7200" b="1" dirty="0" err="1">
                <a:solidFill>
                  <a:srgbClr val="002060"/>
                </a:solidFill>
                <a:cs typeface="+mn-cs"/>
              </a:rPr>
              <a:t>אִמָא</a:t>
            </a:r>
            <a:r>
              <a:rPr lang="en-US" altLang="he-IL" sz="7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he-IL" altLang="he-IL" sz="7200" b="1" dirty="0">
                <a:solidFill>
                  <a:srgbClr val="002060"/>
                </a:solidFill>
                <a:cs typeface="+mn-cs"/>
              </a:rPr>
              <a:t>אָמְרָה לַנַגָר:</a:t>
            </a:r>
            <a:endParaRPr lang="en-US" altLang="he-IL" sz="7200" b="1" dirty="0">
              <a:solidFill>
                <a:srgbClr val="002060"/>
              </a:solidFill>
              <a:cs typeface="+mn-cs"/>
            </a:endParaRPr>
          </a:p>
        </p:txBody>
      </p:sp>
      <p:pic>
        <p:nvPicPr>
          <p:cNvPr id="2" name="Picture 2" descr="תמונה קשורה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03" y="1464404"/>
            <a:ext cx="5628595" cy="480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תמונה קשורה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2" t="18638" r="21647" b="18833"/>
          <a:stretch/>
        </p:blipFill>
        <p:spPr bwMode="auto">
          <a:xfrm>
            <a:off x="5900398" y="3505140"/>
            <a:ext cx="2661960" cy="276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תמונה קשורה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8"/>
          <a:stretch/>
        </p:blipFill>
        <p:spPr bwMode="auto">
          <a:xfrm>
            <a:off x="8857074" y="2514598"/>
            <a:ext cx="2794000" cy="4008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הסבר מלבני מעוגל 2"/>
          <p:cNvSpPr/>
          <p:nvPr/>
        </p:nvSpPr>
        <p:spPr>
          <a:xfrm>
            <a:off x="5418906" y="1347106"/>
            <a:ext cx="3624943" cy="1681843"/>
          </a:xfrm>
          <a:prstGeom prst="wedgeRoundRectCallout">
            <a:avLst>
              <a:gd name="adj1" fmla="val 61374"/>
              <a:gd name="adj2" fmla="val 76598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5400" b="1" dirty="0">
                <a:solidFill>
                  <a:schemeClr val="tx1"/>
                </a:solidFill>
              </a:rPr>
              <a:t>תוֹדָה, נַגָר, הַשִׁדָה יָפָה.</a:t>
            </a:r>
          </a:p>
        </p:txBody>
      </p:sp>
    </p:spTree>
    <p:extLst>
      <p:ext uri="{BB962C8B-B14F-4D97-AF65-F5344CB8AC3E}">
        <p14:creationId xmlns:p14="http://schemas.microsoft.com/office/powerpoint/2010/main" val="28961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pic>
        <p:nvPicPr>
          <p:cNvPr id="2" name="Picture 2" descr="תמונה קשורה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03" y="1464404"/>
            <a:ext cx="5628595" cy="480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תמונה קשורה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2" t="18638" r="21647" b="18833"/>
          <a:stretch/>
        </p:blipFill>
        <p:spPr bwMode="auto">
          <a:xfrm>
            <a:off x="5900398" y="3505140"/>
            <a:ext cx="2661960" cy="276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תמונה קשורה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8"/>
          <a:stretch/>
        </p:blipFill>
        <p:spPr bwMode="auto">
          <a:xfrm>
            <a:off x="8857074" y="2514598"/>
            <a:ext cx="2794000" cy="4008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הסבר מלבני מעוגל 2"/>
          <p:cNvSpPr/>
          <p:nvPr/>
        </p:nvSpPr>
        <p:spPr>
          <a:xfrm>
            <a:off x="5647506" y="253091"/>
            <a:ext cx="5284473" cy="1211313"/>
          </a:xfrm>
          <a:prstGeom prst="wedgeRoundRectCallout">
            <a:avLst>
              <a:gd name="adj1" fmla="val 30011"/>
              <a:gd name="adj2" fmla="val 12849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5400" b="1" dirty="0">
                <a:solidFill>
                  <a:schemeClr val="tx1"/>
                </a:solidFill>
              </a:rPr>
              <a:t>אַתָה מַמָשׁ אָמָן.</a:t>
            </a:r>
          </a:p>
        </p:txBody>
      </p:sp>
    </p:spTree>
    <p:extLst>
      <p:ext uri="{BB962C8B-B14F-4D97-AF65-F5344CB8AC3E}">
        <p14:creationId xmlns:p14="http://schemas.microsoft.com/office/powerpoint/2010/main" val="349655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F72351-05F9-4614-941F-E4E49CF6C2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-1"/>
            <a:ext cx="12192000" cy="1435661"/>
          </a:xfrm>
        </p:spPr>
        <p:txBody>
          <a:bodyPr>
            <a:noAutofit/>
          </a:bodyPr>
          <a:lstStyle/>
          <a:p>
            <a:r>
              <a:rPr lang="he-IL" altLang="he-IL" sz="8000" b="1" dirty="0">
                <a:solidFill>
                  <a:srgbClr val="002060"/>
                </a:solidFill>
                <a:cs typeface="+mn-cs"/>
              </a:rPr>
              <a:t>מַה בָּנָה הַנַגָר </a:t>
            </a:r>
            <a:r>
              <a:rPr lang="he-IL" altLang="he-IL" sz="8000" b="1" dirty="0" err="1">
                <a:solidFill>
                  <a:srgbClr val="002060"/>
                </a:solidFill>
                <a:cs typeface="+mn-cs"/>
              </a:rPr>
              <a:t>לְאִמָא</a:t>
            </a:r>
            <a:r>
              <a:rPr lang="he-IL" altLang="he-IL" sz="8000" b="1" dirty="0">
                <a:solidFill>
                  <a:srgbClr val="002060"/>
                </a:solidFill>
                <a:cs typeface="+mn-cs"/>
              </a:rPr>
              <a:t>?</a:t>
            </a:r>
            <a:endParaRPr lang="en-US" altLang="he-IL" sz="8000" b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3" name="ענן 2">
            <a:hlinkClick r:id="rId2" action="ppaction://hlinksldjump"/>
          </p:cNvPr>
          <p:cNvSpPr/>
          <p:nvPr/>
        </p:nvSpPr>
        <p:spPr>
          <a:xfrm>
            <a:off x="1502229" y="2514600"/>
            <a:ext cx="4498519" cy="257991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altLang="he-IL" sz="9600" b="1" dirty="0">
                <a:solidFill>
                  <a:srgbClr val="002060"/>
                </a:solidFill>
              </a:rPr>
              <a:t>שִׁדָה</a:t>
            </a:r>
            <a:endParaRPr lang="he-IL" dirty="0"/>
          </a:p>
        </p:txBody>
      </p:sp>
      <p:sp>
        <p:nvSpPr>
          <p:cNvPr id="6" name="ענן 5"/>
          <p:cNvSpPr/>
          <p:nvPr/>
        </p:nvSpPr>
        <p:spPr>
          <a:xfrm>
            <a:off x="6569527" y="2514600"/>
            <a:ext cx="4370616" cy="257991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altLang="he-IL" sz="9600" b="1" dirty="0">
                <a:solidFill>
                  <a:srgbClr val="002060"/>
                </a:solidFill>
              </a:rPr>
              <a:t>שִׁירָה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6239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-1092043" y="202883"/>
            <a:ext cx="12192000" cy="1244601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e-IL" sz="7200" b="1" dirty="0">
              <a:cs typeface="+mn-cs"/>
            </a:endParaRPr>
          </a:p>
        </p:txBody>
      </p:sp>
      <p:sp>
        <p:nvSpPr>
          <p:cNvPr id="7" name="מציין מיקום של כותרת תחתונה 6">
            <a:extLst>
              <a:ext uri="{FF2B5EF4-FFF2-40B4-BE49-F238E27FC236}">
                <a16:creationId xmlns:a16="http://schemas.microsoft.com/office/drawing/2014/main" id="{9619AD73-9A4C-4370-8D02-009B9BE7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 קוראים ולומדים בהנאה אילנה </a:t>
            </a:r>
            <a:r>
              <a:rPr lang="he-IL" dirty="0" err="1">
                <a:solidFill>
                  <a:schemeClr val="tx1"/>
                </a:solidFill>
              </a:rPr>
              <a:t>לוגסי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זבורוב</a:t>
            </a:r>
            <a:r>
              <a:rPr lang="he-IL" dirty="0">
                <a:solidFill>
                  <a:schemeClr val="tx1"/>
                </a:solidFill>
              </a:rPr>
              <a:t> </a:t>
            </a:r>
          </a:p>
          <a:p>
            <a:r>
              <a:rPr lang="he-IL" dirty="0">
                <a:solidFill>
                  <a:schemeClr val="tx1"/>
                </a:solidFill>
              </a:rPr>
              <a:t>מצגת: פורית אברמוב</a:t>
            </a: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8212510" y="825183"/>
            <a:ext cx="3979490" cy="124460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11500" b="1" dirty="0">
                <a:cs typeface="+mn-cs"/>
              </a:rPr>
              <a:t>נַסֵּה שׁוּב</a:t>
            </a:r>
          </a:p>
        </p:txBody>
      </p:sp>
      <p:pic>
        <p:nvPicPr>
          <p:cNvPr id="1026" name="Picture 2" descr="תוצאת תמונה עבור ‪alligator cartoon‬‏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2" t="24851" r="9030" b="13001"/>
          <a:stretch/>
        </p:blipFill>
        <p:spPr bwMode="auto">
          <a:xfrm>
            <a:off x="-128187" y="643728"/>
            <a:ext cx="10502781" cy="579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70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200</Words>
  <Application>Microsoft Office PowerPoint</Application>
  <PresentationFormat>מסך רחב</PresentationFormat>
  <Paragraphs>37</Paragraphs>
  <Slides>14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ערכת נושא Office</vt:lpstr>
      <vt:lpstr>שִׁדָה</vt:lpstr>
      <vt:lpstr>שִׁדָה חֲדָשָׁה לְאִמָא</vt:lpstr>
      <vt:lpstr>הָיָה חַג</vt:lpstr>
      <vt:lpstr>הַנַגָר בָּנָה שִׁדָה חֲדָשָׁה לְאִמָא.</vt:lpstr>
      <vt:lpstr>הַנַגָר נָתַן אֶת הַשִׁדָה לְאִמָא.</vt:lpstr>
      <vt:lpstr>אִמָא אָמְרָה לַנַגָר:</vt:lpstr>
      <vt:lpstr>מצגת של PowerPoint‏</vt:lpstr>
      <vt:lpstr>מַה בָּנָה הַנַגָר לְאִמָא?</vt:lpstr>
      <vt:lpstr>מצגת של PowerPoint‏</vt:lpstr>
      <vt:lpstr>מצגת של PowerPoint‏</vt:lpstr>
      <vt:lpstr>מַה אָמְרָה אִמָא לַנַגָר?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זיהוי צליל פותח  או מילה</dc:title>
  <dc:creator>PURIT</dc:creator>
  <cp:lastModifiedBy>PURIT</cp:lastModifiedBy>
  <cp:revision>146</cp:revision>
  <dcterms:created xsi:type="dcterms:W3CDTF">2017-11-01T15:24:26Z</dcterms:created>
  <dcterms:modified xsi:type="dcterms:W3CDTF">2018-02-10T09:35:48Z</dcterms:modified>
</cp:coreProperties>
</file>