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81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80" r:id="rId12"/>
    <p:sldId id="282" r:id="rId13"/>
    <p:sldId id="283" r:id="rId14"/>
    <p:sldId id="285" r:id="rId15"/>
    <p:sldId id="287" r:id="rId16"/>
    <p:sldId id="289" r:id="rId17"/>
    <p:sldId id="291" r:id="rId18"/>
    <p:sldId id="292" r:id="rId19"/>
    <p:sldId id="294" r:id="rId20"/>
    <p:sldId id="295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E750FA-57BB-487E-8B64-E02B82ACFD2C}" type="datetimeFigureOut">
              <a:rPr lang="he-IL" smtClean="0"/>
              <a:t>כ"ה/שבט/תשע"ח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D213C8-3FD3-4519-AAEC-BBACB62CF9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355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0D2E-AFDB-42C2-83B6-5B6B069859E0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79D2-03D9-4684-AE22-963DA05B2465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686C-8BBA-4912-B02A-65312F0504A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061B-A562-4AD4-A488-9DA9AACF950C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1167E-DDCC-4EE8-8745-D91F233A474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F198-BAAA-46E7-8A21-7C1774743524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1C25-3BC6-41FF-9A21-6B838D9455E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42B5-9AD6-4BE2-829F-B63025DBD326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F2CD-033A-4FF6-A4E7-232C4CBE7C31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62A2-201C-468D-BF8F-5F6009C59E4B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392-E6ED-4AEB-8A93-45720A955A31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פורית אברמוב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7548-5721-4BF3-B555-7BB88CF701CF}" type="datetime8">
              <a:rPr lang="he-IL" smtClean="0"/>
              <a:t>10 פברואר 18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/>
              <a:t>פורית אברמוב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34BA-84EE-436B-8379-3FB2CE5B555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.il/imgres?imgurl=http://www.imageof.net/images/wallpapers/Solitude%20Horse%20Night-243554.jpeg&amp;imgrefurl=http://www.imageof.net/wallpaper/Solitude-Horse-Night/&amp;usg=__-hj42j_kfJ_VKYLXWodJaCbqfiU=&amp;h=1200&amp;w=1900&amp;sz=725&amp;hl=iw&amp;start=10&amp;itbs=1&amp;tbnid=mwCVL13DOCJqzM:&amp;tbnh=95&amp;tbnw=150&amp;prev=/images?q=night&amp;gbv=2&amp;hl=i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google.co.il/imgres?imgurl=http%3A%2F%2Fimage.shutterstock.com%2Fdisplay_pic_with_logo%2F384490%2F384490%2C1241696882%2C1%2Fstock-vector-cartoon-illustration-of-a-caveman-amazed-by-fire-29821495.jpg&amp;imgrefurl=http%3A%2F%2Fwww.shutterstock.com%2Fpic-29821495%2Fstock-vector-cartoon-illustration-of-a-caveman-amazed-by-fire.html&amp;docid=-9XaSLU5blH79M&amp;tbnid=w2tcfP_TDuZvIM%3A&amp;w=325&amp;h=470&amp;ei=CvBVVPmGBom3ONnygagJ&amp;ved=0CAIQxiAwAA&amp;iact=c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dirty="0">
                <a:cs typeface="+mn-cs"/>
              </a:rPr>
              <a:t>קריאת מילים עם התנועות קמץ, פתח וחיריק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750" y="1844675"/>
            <a:ext cx="8229600" cy="3888581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he-IL" dirty="0"/>
              <a:t>הוראות:</a:t>
            </a:r>
          </a:p>
          <a:p>
            <a:pPr marL="0" indent="0" algn="just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he-IL" dirty="0"/>
              <a:t>התלמיד קורא את המילה. רק אחרי שהוא קורא נכון עוברים לשקף הבא ומעניקים לו בכך חווית הצלחה.</a:t>
            </a:r>
          </a:p>
          <a:p>
            <a:pPr marL="0" indent="0" algn="just" eaLnBrk="1" hangingPunct="1">
              <a:lnSpc>
                <a:spcPct val="150000"/>
              </a:lnSpc>
              <a:defRPr/>
            </a:pPr>
            <a:r>
              <a:rPr lang="he-IL" dirty="0"/>
              <a:t>המצגת מתאימה לתרגול וחיזוק השליטה בתנועות קמץ ,פתח וחיריק.</a:t>
            </a:r>
          </a:p>
        </p:txBody>
      </p:sp>
      <p:sp>
        <p:nvSpPr>
          <p:cNvPr id="2052" name="מציין מיקום של כותרת תחתונה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e-IL" sz="1600">
                <a:latin typeface="Guttman Yad-Brush" pitchFamily="2" charset="-79"/>
                <a:cs typeface="Guttman Yad-Brush" pitchFamily="2" charset="-79"/>
              </a:rPr>
              <a:t>פורית אברמוב</a:t>
            </a:r>
          </a:p>
        </p:txBody>
      </p:sp>
    </p:spTree>
    <p:extLst>
      <p:ext uri="{BB962C8B-B14F-4D97-AF65-F5344CB8AC3E}">
        <p14:creationId xmlns:p14="http://schemas.microsoft.com/office/powerpoint/2010/main" val="3152261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0900" b="1" dirty="0">
                <a:cs typeface="+mn-cs"/>
              </a:rPr>
              <a:t>בְּגָדִים</a:t>
            </a:r>
            <a:endParaRPr lang="en-US" sz="10900" b="1" dirty="0">
              <a:cs typeface="+mn-cs"/>
            </a:endParaRPr>
          </a:p>
        </p:txBody>
      </p:sp>
      <p:pic>
        <p:nvPicPr>
          <p:cNvPr id="4098" name="Picture 2" descr="https://encrypted-tbn2.google.com/images?q=tbn:ANd9GcRSK7jaRdFKazBgt9YNoCYgQPk7Vlh1K6RWkes0N_3MJgWC14Vl8w"/>
          <p:cNvPicPr>
            <a:picLocks noChangeAspect="1" noChangeArrowheads="1"/>
          </p:cNvPicPr>
          <p:nvPr/>
        </p:nvPicPr>
        <p:blipFill>
          <a:blip r:embed="rId2" cstate="print"/>
          <a:srcRect l="1002" t="1578" r="1841" b="2166"/>
          <a:stretch>
            <a:fillRect/>
          </a:stretch>
        </p:blipFill>
        <p:spPr bwMode="auto">
          <a:xfrm>
            <a:off x="1043608" y="1844824"/>
            <a:ext cx="6984776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04664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3100" b="1" dirty="0">
                <a:cs typeface="+mn-cs"/>
              </a:rPr>
              <a:t>רַגְלַיִם</a:t>
            </a:r>
            <a:endParaRPr lang="en-US" sz="13100" b="1" dirty="0">
              <a:cs typeface="+mn-cs"/>
            </a:endParaRPr>
          </a:p>
        </p:txBody>
      </p:sp>
      <p:pic>
        <p:nvPicPr>
          <p:cNvPr id="1026" name="Picture 2" descr="http://www.gifs.net/Animation11/Science_and_Body/Hands_and_Feet/Legs_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36912"/>
            <a:ext cx="3960440" cy="3558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he-IL" sz="13800" dirty="0">
                <a:solidFill>
                  <a:srgbClr val="00B0F0"/>
                </a:solidFill>
              </a:rPr>
              <a:t>מְ</a:t>
            </a:r>
            <a:r>
              <a:rPr lang="he-IL" sz="13800" dirty="0">
                <a:solidFill>
                  <a:srgbClr val="FF0000"/>
                </a:solidFill>
              </a:rPr>
              <a:t>טַפְ</a:t>
            </a:r>
            <a:r>
              <a:rPr lang="he-IL" sz="13800" dirty="0"/>
              <a:t>טְ</a:t>
            </a:r>
            <a:r>
              <a:rPr lang="he-IL" sz="13800" dirty="0">
                <a:solidFill>
                  <a:srgbClr val="00B050"/>
                </a:solidFill>
              </a:rPr>
              <a:t>פִים</a:t>
            </a: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2CB09DC-4C87-4F76-A7EC-CA004281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</p:spTree>
    <p:extLst>
      <p:ext uri="{BB962C8B-B14F-4D97-AF65-F5344CB8AC3E}">
        <p14:creationId xmlns:p14="http://schemas.microsoft.com/office/powerpoint/2010/main" val="905992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b-lifeschooling.com/image/users/30973/ftp/my_files/%D7%9B%D7%91%D7%99%D7%A1%D7%94%20%D7%A2%D7%9C%20%D7%97%D7%91%D7%9C%20%D7%A9%D7%95%D7%A9%D7%9E.jpg"/>
          <p:cNvPicPr>
            <a:picLocks noChangeAspect="1" noChangeArrowheads="1"/>
          </p:cNvPicPr>
          <p:nvPr/>
        </p:nvPicPr>
        <p:blipFill>
          <a:blip r:embed="rId2" cstate="print"/>
          <a:srcRect r="4254" b="15422"/>
          <a:stretch>
            <a:fillRect/>
          </a:stretch>
        </p:blipFill>
        <p:spPr bwMode="auto">
          <a:xfrm>
            <a:off x="1" y="404664"/>
            <a:ext cx="9143999" cy="2880320"/>
          </a:xfrm>
          <a:prstGeom prst="rect">
            <a:avLst/>
          </a:prstGeom>
          <a:noFill/>
        </p:spPr>
      </p:pic>
      <p:pic>
        <p:nvPicPr>
          <p:cNvPr id="1028" name="Picture 4" descr="http://niranbd.com/newcity/vcitypics/622291/%D7%92%D7%A9%D7%9D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790" t="46117" r="24401" b="12707"/>
          <a:stretch>
            <a:fillRect/>
          </a:stretch>
        </p:blipFill>
        <p:spPr bwMode="auto">
          <a:xfrm>
            <a:off x="6623720" y="3501008"/>
            <a:ext cx="2520280" cy="2016224"/>
          </a:xfrm>
          <a:prstGeom prst="rect">
            <a:avLst/>
          </a:prstGeom>
          <a:noFill/>
        </p:spPr>
      </p:pic>
      <p:pic>
        <p:nvPicPr>
          <p:cNvPr id="6" name="Picture 4" descr="http://niranbd.com/newcity/vcitypics/622291/%D7%92%D7%A9%D7%9D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790" t="46117" r="24401" b="12707"/>
          <a:stretch>
            <a:fillRect/>
          </a:stretch>
        </p:blipFill>
        <p:spPr bwMode="auto">
          <a:xfrm>
            <a:off x="4427984" y="3573016"/>
            <a:ext cx="2520280" cy="2088232"/>
          </a:xfrm>
          <a:prstGeom prst="rect">
            <a:avLst/>
          </a:prstGeom>
          <a:noFill/>
        </p:spPr>
      </p:pic>
      <p:pic>
        <p:nvPicPr>
          <p:cNvPr id="7" name="Picture 4" descr="http://niranbd.com/newcity/vcitypics/622291/%D7%92%D7%A9%D7%9D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790" t="46117" r="24401" b="12707"/>
          <a:stretch>
            <a:fillRect/>
          </a:stretch>
        </p:blipFill>
        <p:spPr bwMode="auto">
          <a:xfrm>
            <a:off x="2123728" y="3645024"/>
            <a:ext cx="2520280" cy="2016224"/>
          </a:xfrm>
          <a:prstGeom prst="rect">
            <a:avLst/>
          </a:prstGeom>
          <a:noFill/>
        </p:spPr>
      </p:pic>
      <p:pic>
        <p:nvPicPr>
          <p:cNvPr id="8" name="Picture 4" descr="http://niranbd.com/newcity/vcitypics/622291/%D7%92%D7%A9%D7%9D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790" t="46117" r="24401" b="12707"/>
          <a:stretch>
            <a:fillRect/>
          </a:stretch>
        </p:blipFill>
        <p:spPr bwMode="auto">
          <a:xfrm>
            <a:off x="0" y="3645024"/>
            <a:ext cx="2520280" cy="1944216"/>
          </a:xfrm>
          <a:prstGeom prst="rect">
            <a:avLst/>
          </a:prstGeom>
          <a:noFill/>
        </p:spPr>
      </p:pic>
      <p:sp>
        <p:nvSpPr>
          <p:cNvPr id="2" name="מציין מיקום של כותרת תחתונה 1">
            <a:extLst>
              <a:ext uri="{FF2B5EF4-FFF2-40B4-BE49-F238E27FC236}">
                <a16:creationId xmlns:a16="http://schemas.microsoft.com/office/drawing/2014/main" id="{2E5632A4-708A-4882-9A54-E525494B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</a:p>
        </p:txBody>
      </p:sp>
    </p:spTree>
    <p:extLst>
      <p:ext uri="{BB962C8B-B14F-4D97-AF65-F5344CB8AC3E}">
        <p14:creationId xmlns:p14="http://schemas.microsoft.com/office/powerpoint/2010/main" val="117046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t1.gstatic.com/images?q=tbn:mwCVL13DOCJqzM:http://www.imageof.net/images/wallpapers/Solitude%2520Horse%2520Night-243554.jpeg">
            <a:hlinkClick r:id="rId2"/>
            <a:extLst>
              <a:ext uri="{FF2B5EF4-FFF2-40B4-BE49-F238E27FC236}">
                <a16:creationId xmlns:a16="http://schemas.microsoft.com/office/drawing/2014/main" id="{F0666570-472A-4C5D-8764-5DE578A6F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75" y="0"/>
            <a:ext cx="9185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מציין מיקום של כותרת תחתונה 3">
            <a:extLst>
              <a:ext uri="{FF2B5EF4-FFF2-40B4-BE49-F238E27FC236}">
                <a16:creationId xmlns:a16="http://schemas.microsoft.com/office/drawing/2014/main" id="{DC026BE1-9D69-4FF8-B3A7-5C209B13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 dirty="0"/>
              <a:t>מתוך: קוראים ולומדים בהנאה, אילנה </a:t>
            </a:r>
            <a:r>
              <a:rPr lang="he-IL" altLang="he-IL" dirty="0" err="1"/>
              <a:t>לוגסי</a:t>
            </a:r>
            <a:r>
              <a:rPr lang="he-IL" altLang="he-IL" dirty="0"/>
              <a:t> </a:t>
            </a:r>
            <a:r>
              <a:rPr lang="he-IL" altLang="he-IL" dirty="0" err="1"/>
              <a:t>זבורוב</a:t>
            </a:r>
            <a:r>
              <a:rPr lang="he-IL" altLang="he-IL" dirty="0"/>
              <a:t> </a:t>
            </a:r>
            <a:r>
              <a:rPr lang="he-IL" altLang="he-IL" dirty="0">
                <a:solidFill>
                  <a:schemeClr val="bg1">
                    <a:lumMod val="75000"/>
                  </a:schemeClr>
                </a:solidFill>
              </a:rPr>
              <a:t>מצגת: פורית אבר</a:t>
            </a:r>
            <a:r>
              <a:rPr lang="he-IL" altLang="he-IL" dirty="0"/>
              <a:t>מוב</a:t>
            </a:r>
          </a:p>
        </p:txBody>
      </p:sp>
      <p:pic>
        <p:nvPicPr>
          <p:cNvPr id="3076" name="Picture 7" descr="C:\Documents and Settings\User\Local Settings\Temporary Internet Files\Content.IE5\TO5ADXNH\MCj04325920000[1].png">
            <a:extLst>
              <a:ext uri="{FF2B5EF4-FFF2-40B4-BE49-F238E27FC236}">
                <a16:creationId xmlns:a16="http://schemas.microsoft.com/office/drawing/2014/main" id="{99494912-F7B8-4176-8FED-26C25FE15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714375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9619C0AC-B607-4B28-AE01-5EC33E618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785938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91CC3317-1ECB-4F0F-B447-C66807DB5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78581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89726008-70F9-4981-8C9D-B8546B4D3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00063"/>
            <a:ext cx="9286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046EFB27-2235-42C7-8F4C-986CB4435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928688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08762ED0-E4AF-4B66-A3B2-78000F20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143000"/>
            <a:ext cx="5000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C:\Documents and Settings\User\Local Settings\Temporary Internet Files\Content.IE5\UNMZT7EU\MCj04413610000[1].png">
            <a:extLst>
              <a:ext uri="{FF2B5EF4-FFF2-40B4-BE49-F238E27FC236}">
                <a16:creationId xmlns:a16="http://schemas.microsoft.com/office/drawing/2014/main" id="{A6129833-C70D-4892-880B-1038C6407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85813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01165C92-2230-4F74-A201-837F30B8C986}"/>
              </a:ext>
            </a:extLst>
          </p:cNvPr>
          <p:cNvSpPr txBox="1">
            <a:spLocks noChangeArrowheads="1"/>
          </p:cNvSpPr>
          <p:nvPr/>
        </p:nvSpPr>
        <p:spPr>
          <a:xfrm>
            <a:off x="509635" y="46212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altLang="he-IL" sz="9600" b="1" dirty="0">
                <a:solidFill>
                  <a:schemeClr val="bg1">
                    <a:lumMod val="75000"/>
                  </a:schemeClr>
                </a:solidFill>
                <a:cs typeface="+mn-cs"/>
              </a:rPr>
              <a:t>לַיְלָה</a:t>
            </a:r>
            <a:endParaRPr lang="en-US" altLang="he-IL" sz="9600" b="1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3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מציין מיקום של כותרת תחתונה 2">
            <a:extLst>
              <a:ext uri="{FF2B5EF4-FFF2-40B4-BE49-F238E27FC236}">
                <a16:creationId xmlns:a16="http://schemas.microsoft.com/office/drawing/2014/main" id="{040C970D-A10D-4251-AD40-59E1B585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pic>
        <p:nvPicPr>
          <p:cNvPr id="5123" name="Picture 11" descr="http://4.bp.blogspot.com/_8eW7PlmG_mU/RzJ1WAkrNHI/AAAAAAAAARA/sSt_TapYRgQ/s400/sleep.jpg">
            <a:extLst>
              <a:ext uri="{FF2B5EF4-FFF2-40B4-BE49-F238E27FC236}">
                <a16:creationId xmlns:a16="http://schemas.microsoft.com/office/drawing/2014/main" id="{F7D929CE-5901-4927-A634-05046C86F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9" y="314995"/>
            <a:ext cx="5872162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E2459551-7DB2-4AA7-A19B-36F1BDCDD7BE}"/>
              </a:ext>
            </a:extLst>
          </p:cNvPr>
          <p:cNvSpPr txBox="1">
            <a:spLocks noChangeArrowheads="1"/>
          </p:cNvSpPr>
          <p:nvPr/>
        </p:nvSpPr>
        <p:spPr>
          <a:xfrm>
            <a:off x="5364088" y="4509120"/>
            <a:ext cx="3884613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altLang="he-IL" sz="12800" b="1" dirty="0">
                <a:cs typeface="+mn-cs"/>
              </a:rPr>
              <a:t>נִרְדַם</a:t>
            </a:r>
            <a:endParaRPr lang="en-US" altLang="he-IL" sz="1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49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מציין מיקום של כותרת תחתונה 4">
            <a:extLst>
              <a:ext uri="{FF2B5EF4-FFF2-40B4-BE49-F238E27FC236}">
                <a16:creationId xmlns:a16="http://schemas.microsoft.com/office/drawing/2014/main" id="{B0F6C4CC-97D1-43C5-87EF-091D7CD2E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5AE78EE-407F-4561-8693-74F200ECBE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48038" y="476250"/>
            <a:ext cx="5795962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altLang="he-IL" sz="17200" b="1" dirty="0">
                <a:cs typeface="+mn-cs"/>
              </a:rPr>
              <a:t>נִדְהַם</a:t>
            </a:r>
            <a:endParaRPr lang="en-US" altLang="he-IL" sz="17200" b="1" dirty="0">
              <a:cs typeface="+mn-cs"/>
            </a:endParaRPr>
          </a:p>
        </p:txBody>
      </p:sp>
      <p:pic>
        <p:nvPicPr>
          <p:cNvPr id="7172" name="Picture 2" descr="https://encrypted-tbn0.gstatic.com/images?q=tbn:ANd9GcSbKV_l4VxJzYRC46hcAxZzkDhBAmEMyG8TkYJ490uTDf-e_A8G8Q">
            <a:hlinkClick r:id="rId2"/>
            <a:extLst>
              <a:ext uri="{FF2B5EF4-FFF2-40B4-BE49-F238E27FC236}">
                <a16:creationId xmlns:a16="http://schemas.microsoft.com/office/drawing/2014/main" id="{B3BBC69E-34E7-4E1C-B2A9-212D8334E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92150"/>
            <a:ext cx="3922713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33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5" descr="http://simania.co.il/bookimages/covers10/107593.jpg">
            <a:extLst>
              <a:ext uri="{FF2B5EF4-FFF2-40B4-BE49-F238E27FC236}">
                <a16:creationId xmlns:a16="http://schemas.microsoft.com/office/drawing/2014/main" id="{58874EBC-00D0-445B-AD04-85124D192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9"/>
          <a:stretch>
            <a:fillRect/>
          </a:stretch>
        </p:blipFill>
        <p:spPr bwMode="auto">
          <a:xfrm flipH="1">
            <a:off x="0" y="1216058"/>
            <a:ext cx="5715000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מציין מיקום של כותרת תחתונה 2">
            <a:extLst>
              <a:ext uri="{FF2B5EF4-FFF2-40B4-BE49-F238E27FC236}">
                <a16:creationId xmlns:a16="http://schemas.microsoft.com/office/drawing/2014/main" id="{1DDEF3AE-696B-4C86-AF17-AFCF5E7F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sp>
        <p:nvSpPr>
          <p:cNvPr id="9220" name="TextBox 5">
            <a:extLst>
              <a:ext uri="{FF2B5EF4-FFF2-40B4-BE49-F238E27FC236}">
                <a16:creationId xmlns:a16="http://schemas.microsoft.com/office/drawing/2014/main" id="{479F442F-9493-4C61-8CD0-C0E499B68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357188"/>
            <a:ext cx="2643188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altLang="he-IL"/>
          </a:p>
          <a:p>
            <a:pPr eaLnBrk="1" hangingPunct="1"/>
            <a:endParaRPr lang="he-IL" altLang="he-IL"/>
          </a:p>
          <a:p>
            <a:pPr eaLnBrk="1" hangingPunct="1"/>
            <a:endParaRPr lang="he-IL" altLang="he-IL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17BB7C2-B533-4F8C-93E3-B3F6A0AD791C}"/>
              </a:ext>
            </a:extLst>
          </p:cNvPr>
          <p:cNvSpPr txBox="1">
            <a:spLocks noChangeArrowheads="1"/>
          </p:cNvSpPr>
          <p:nvPr/>
        </p:nvSpPr>
        <p:spPr>
          <a:xfrm>
            <a:off x="3443810" y="-385204"/>
            <a:ext cx="5715000" cy="14847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altLang="he-IL" sz="15600" b="1" dirty="0">
                <a:cs typeface="+mn-cs"/>
              </a:rPr>
              <a:t>שִׁלְגִיָה</a:t>
            </a:r>
            <a:endParaRPr lang="en-US" altLang="he-IL" sz="15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46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מציין מיקום של כותרת תחתונה 4">
            <a:extLst>
              <a:ext uri="{FF2B5EF4-FFF2-40B4-BE49-F238E27FC236}">
                <a16:creationId xmlns:a16="http://schemas.microsoft.com/office/drawing/2014/main" id="{FD01EC26-B1C3-4E18-87C0-7C324C4F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2875C33-9985-4D7E-BA83-5E9CF391D5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0134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14500" b="1" dirty="0">
                <a:cs typeface="+mn-cs"/>
              </a:rPr>
              <a:t>סַרְטָנִים</a:t>
            </a:r>
            <a:endParaRPr lang="en-US" altLang="he-IL" sz="14500" b="1" dirty="0">
              <a:cs typeface="+mn-cs"/>
            </a:endParaRPr>
          </a:p>
        </p:txBody>
      </p:sp>
      <p:pic>
        <p:nvPicPr>
          <p:cNvPr id="4" name="תמונה 3" descr="sl06.gif">
            <a:extLst>
              <a:ext uri="{FF2B5EF4-FFF2-40B4-BE49-F238E27FC236}">
                <a16:creationId xmlns:a16="http://schemas.microsoft.com/office/drawing/2014/main" id="{DA8D3CD3-7D5B-4ED4-929A-1003B26E7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17" y="4941168"/>
            <a:ext cx="279241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תמונה 4" descr="sl06.gif">
            <a:extLst>
              <a:ext uri="{FF2B5EF4-FFF2-40B4-BE49-F238E27FC236}">
                <a16:creationId xmlns:a16="http://schemas.microsoft.com/office/drawing/2014/main" id="{C344F16E-3A14-463B-8D67-4BE0BC87B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392" y="2798043"/>
            <a:ext cx="279241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תמונה 5" descr="sl06.gif">
            <a:extLst>
              <a:ext uri="{FF2B5EF4-FFF2-40B4-BE49-F238E27FC236}">
                <a16:creationId xmlns:a16="http://schemas.microsoft.com/office/drawing/2014/main" id="{25EA6B73-9579-427D-AC5A-5A01DAB5D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941168"/>
            <a:ext cx="2792412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9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כותרת תחתונה 4">
            <a:extLst>
              <a:ext uri="{FF2B5EF4-FFF2-40B4-BE49-F238E27FC236}">
                <a16:creationId xmlns:a16="http://schemas.microsoft.com/office/drawing/2014/main" id="{ABADA4A5-39D3-4CA5-84D7-F96F9D40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0E416402-1682-42D5-A632-75D2A4343B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altLang="he-IL" sz="20800" b="1" dirty="0">
                <a:cs typeface="+mn-cs"/>
              </a:rPr>
              <a:t>תַּנִינִים</a:t>
            </a:r>
            <a:endParaRPr lang="en-US" altLang="he-IL" sz="20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38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5700" b="1" dirty="0">
                <a:cs typeface="+mn-cs"/>
              </a:rPr>
              <a:t>סַפָּרִית</a:t>
            </a:r>
            <a:endParaRPr lang="en-US" sz="15700" b="1" dirty="0">
              <a:cs typeface="+mn-cs"/>
            </a:endParaRPr>
          </a:p>
        </p:txBody>
      </p:sp>
      <p:pic>
        <p:nvPicPr>
          <p:cNvPr id="4" name="תמונה 3" descr="hairdress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8802" y="2132856"/>
            <a:ext cx="3685116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Documents and Settings\User\Local Settings\Temporary Internet Files\Content.IE5\XB5KIYFP\MPj04372000000[1].jpg">
            <a:extLst>
              <a:ext uri="{FF2B5EF4-FFF2-40B4-BE49-F238E27FC236}">
                <a16:creationId xmlns:a16="http://schemas.microsoft.com/office/drawing/2014/main" id="{6063B0C8-973E-407A-8B82-47E5FC31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3513"/>
            <a:ext cx="9358313" cy="702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מציין מיקום של כותרת תחתונה 3">
            <a:extLst>
              <a:ext uri="{FF2B5EF4-FFF2-40B4-BE49-F238E27FC236}">
                <a16:creationId xmlns:a16="http://schemas.microsoft.com/office/drawing/2014/main" id="{D82921D1-3AF3-4F06-A9C0-BB0C1A622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altLang="he-IL"/>
              <a:t>פורית אברמוב</a:t>
            </a:r>
            <a:endParaRPr lang="en-US" altLang="he-IL"/>
          </a:p>
        </p:txBody>
      </p:sp>
      <p:pic>
        <p:nvPicPr>
          <p:cNvPr id="13316" name="תמונה 3" descr="alligator.gif">
            <a:extLst>
              <a:ext uri="{FF2B5EF4-FFF2-40B4-BE49-F238E27FC236}">
                <a16:creationId xmlns:a16="http://schemas.microsoft.com/office/drawing/2014/main" id="{61BD1C6B-57F2-47FE-837B-9C5372448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143250"/>
            <a:ext cx="3714750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תמונה 5" descr="alligator.gif">
            <a:extLst>
              <a:ext uri="{FF2B5EF4-FFF2-40B4-BE49-F238E27FC236}">
                <a16:creationId xmlns:a16="http://schemas.microsoft.com/office/drawing/2014/main" id="{8209E372-ADF7-4C53-A75F-B2554A611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063" y="3000375"/>
            <a:ext cx="3714750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69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5700" b="1" dirty="0">
                <a:cs typeface="+mn-cs"/>
              </a:rPr>
              <a:t>סְפָרִים</a:t>
            </a:r>
            <a:endParaRPr lang="en-US" sz="15700" b="1" dirty="0">
              <a:cs typeface="+mn-cs"/>
            </a:endParaRPr>
          </a:p>
        </p:txBody>
      </p:sp>
      <p:pic>
        <p:nvPicPr>
          <p:cNvPr id="4" name="תמונה 3" descr="book9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494981" cy="4494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5700" b="1" dirty="0">
                <a:cs typeface="+mn-cs"/>
              </a:rPr>
              <a:t>עֲנָבִים</a:t>
            </a:r>
            <a:endParaRPr lang="en-US" sz="15700" b="1" dirty="0">
              <a:cs typeface="+mn-cs"/>
            </a:endParaRPr>
          </a:p>
        </p:txBody>
      </p:sp>
      <p:pic>
        <p:nvPicPr>
          <p:cNvPr id="4" name="תמונה 3" descr="druif17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015690"/>
            <a:ext cx="3874343" cy="4399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3100" b="1" dirty="0">
                <a:cs typeface="+mn-cs"/>
              </a:rPr>
              <a:t>סַנְדָלִים</a:t>
            </a:r>
            <a:endParaRPr lang="en-US" sz="13100" b="1" dirty="0">
              <a:cs typeface="+mn-cs"/>
            </a:endParaRPr>
          </a:p>
        </p:txBody>
      </p:sp>
      <p:pic>
        <p:nvPicPr>
          <p:cNvPr id="9218" name="Picture 2" descr="https://encrypted-tbn3.google.com/images?q=tbn:ANd9GcQR1p-Fxj4e4J4-hDFme3ZqhEWN5jAUDEWogD9sNzFi3seENL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282" y="1988840"/>
            <a:ext cx="6629472" cy="4316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5700" b="1" dirty="0">
                <a:cs typeface="+mn-cs"/>
              </a:rPr>
              <a:t>תַּלְמִיד</a:t>
            </a:r>
            <a:endParaRPr lang="en-US" sz="15700" b="1" dirty="0">
              <a:cs typeface="+mn-cs"/>
            </a:endParaRPr>
          </a:p>
        </p:txBody>
      </p:sp>
      <p:pic>
        <p:nvPicPr>
          <p:cNvPr id="4" name="תמונה 3" descr="aastuden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351416"/>
            <a:ext cx="4536504" cy="399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encrypted-tbn3.google.com/images?q=tbn:ANd9GcTNfsgzzI_Y6NaVjW8fzA05leVlPN-sBZPJdvI1dPl_pOJ4RKJv"/>
          <p:cNvPicPr>
            <a:picLocks noChangeAspect="1" noChangeArrowheads="1"/>
          </p:cNvPicPr>
          <p:nvPr/>
        </p:nvPicPr>
        <p:blipFill>
          <a:blip r:embed="rId2" cstate="print"/>
          <a:srcRect b="12948"/>
          <a:stretch>
            <a:fillRect/>
          </a:stretch>
        </p:blipFill>
        <p:spPr bwMode="auto">
          <a:xfrm>
            <a:off x="-55728" y="0"/>
            <a:ext cx="9199728" cy="6858000"/>
          </a:xfrm>
          <a:prstGeom prst="rect">
            <a:avLst/>
          </a:prstGeom>
          <a:noFill/>
        </p:spPr>
      </p:pic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3100" b="1" dirty="0">
                <a:solidFill>
                  <a:schemeClr val="bg1">
                    <a:lumMod val="75000"/>
                  </a:schemeClr>
                </a:solidFill>
                <a:cs typeface="+mn-cs"/>
              </a:rPr>
              <a:t>שָׁמַיִם</a:t>
            </a:r>
            <a:endParaRPr lang="en-US" sz="13100" b="1" dirty="0">
              <a:solidFill>
                <a:schemeClr val="bg1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5700" b="1">
                <a:cs typeface="+mn-cs"/>
              </a:rPr>
              <a:t>גַּלְגַּלִים</a:t>
            </a:r>
            <a:endParaRPr lang="en-US" sz="15700" b="1" dirty="0">
              <a:cs typeface="+mn-cs"/>
            </a:endParaRPr>
          </a:p>
        </p:txBody>
      </p:sp>
      <p:pic>
        <p:nvPicPr>
          <p:cNvPr id="6146" name="Picture 2" descr="http://www.sigmabikes.co.il/wp-content/uploads/KSYRIUM-SL-RED-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229627"/>
            <a:ext cx="4286250" cy="442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</a:rPr>
              <a:t>פורית אברמוב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he-IL" sz="13100" b="1" dirty="0">
                <a:cs typeface="+mn-cs"/>
              </a:rPr>
              <a:t>מִסְפָּרַיִם</a:t>
            </a:r>
            <a:endParaRPr lang="en-US" sz="13100" b="1" dirty="0">
              <a:cs typeface="+mn-cs"/>
            </a:endParaRPr>
          </a:p>
        </p:txBody>
      </p:sp>
      <p:pic>
        <p:nvPicPr>
          <p:cNvPr id="5122" name="Picture 2" descr="https://encrypted-tbn0.google.com/images?q=tbn:ANd9GcRhAPV4HISV0K8-6lGNx-5pemZkOmF1W63mAQfp9s102NJnoB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36912"/>
            <a:ext cx="4440907" cy="36677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108</Words>
  <Application>Microsoft Office PowerPoint</Application>
  <PresentationFormat>‫הצגה על המסך (4:3)</PresentationFormat>
  <Paragraphs>42</Paragraphs>
  <Slides>20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5" baseType="lpstr">
      <vt:lpstr>Arial</vt:lpstr>
      <vt:lpstr>Calibri</vt:lpstr>
      <vt:lpstr>Guttman Yad-Brush</vt:lpstr>
      <vt:lpstr>Times New Roman</vt:lpstr>
      <vt:lpstr>ערכת נושא Office</vt:lpstr>
      <vt:lpstr>קריאת מילים עם התנועות קמץ, פתח וחיריק</vt:lpstr>
      <vt:lpstr>סַפָּרִית</vt:lpstr>
      <vt:lpstr>סְפָרִים</vt:lpstr>
      <vt:lpstr>עֲנָבִים</vt:lpstr>
      <vt:lpstr>סַנְדָלִים</vt:lpstr>
      <vt:lpstr>תַּלְמִיד</vt:lpstr>
      <vt:lpstr>שָׁמַיִם</vt:lpstr>
      <vt:lpstr>גַּלְגַּלִים</vt:lpstr>
      <vt:lpstr>מִסְפָּרַיִם</vt:lpstr>
      <vt:lpstr>בְּגָדִים</vt:lpstr>
      <vt:lpstr>רַגְלַיִם</vt:lpstr>
      <vt:lpstr>מְטַפְטְפִים</vt:lpstr>
      <vt:lpstr>מצגת של PowerPoint‏</vt:lpstr>
      <vt:lpstr>מצגת של PowerPoint‏</vt:lpstr>
      <vt:lpstr>מצגת של PowerPoint‏</vt:lpstr>
      <vt:lpstr>נִדְהַם</vt:lpstr>
      <vt:lpstr>מצגת של PowerPoint‏</vt:lpstr>
      <vt:lpstr>סַרְטָנִים</vt:lpstr>
      <vt:lpstr>תַּנִינִים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סַפָּרִית</dc:title>
  <dc:creator>PURIT</dc:creator>
  <cp:lastModifiedBy>PURIT</cp:lastModifiedBy>
  <cp:revision>23</cp:revision>
  <dcterms:created xsi:type="dcterms:W3CDTF">2012-03-14T10:18:38Z</dcterms:created>
  <dcterms:modified xsi:type="dcterms:W3CDTF">2018-02-09T23:34:14Z</dcterms:modified>
</cp:coreProperties>
</file>