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313" r:id="rId6"/>
    <p:sldId id="309" r:id="rId7"/>
    <p:sldId id="343" r:id="rId8"/>
    <p:sldId id="264" r:id="rId9"/>
    <p:sldId id="311" r:id="rId10"/>
    <p:sldId id="312" r:id="rId11"/>
    <p:sldId id="308" r:id="rId12"/>
    <p:sldId id="330" r:id="rId13"/>
    <p:sldId id="315" r:id="rId14"/>
    <p:sldId id="270" r:id="rId15"/>
    <p:sldId id="316" r:id="rId16"/>
    <p:sldId id="317" r:id="rId17"/>
    <p:sldId id="273" r:id="rId18"/>
    <p:sldId id="319" r:id="rId19"/>
    <p:sldId id="344" r:id="rId20"/>
    <p:sldId id="340" r:id="rId21"/>
    <p:sldId id="341" r:id="rId22"/>
    <p:sldId id="342" r:id="rId23"/>
    <p:sldId id="339" r:id="rId2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FA9498-521F-4687-8B42-C23AAB7A364B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5550DD4-92A8-4166-8118-7AAFE2ACD8F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496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958F011-5223-44A8-BE2B-40585509B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D071D48-29B2-43DF-AB9A-A40F746C0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2DD2C09-8009-466F-B359-F18D5359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C258D70-412E-4ACD-80CD-56D5356D2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8A4A21C-0B45-432D-AC79-5C5D5389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127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CEF0361-BCDA-45CD-BC6E-99C657A9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B3F30829-F6EF-4326-B6E7-C4D14FF8E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0571C6D-9036-44AD-A7CD-0E481FF1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C15F2B2-36FD-4A5B-A59A-2B3102E01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07E27C-D19C-4124-BB73-A40D0DA8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98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AB767E6F-C8B1-4AA6-B23A-DA985B3D57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85333E8-200D-4CA2-8302-6E13A56A8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866ECC4-F288-464A-8FAF-50841A69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A7CF0F8-6FDA-409E-97A6-AD4E81AC1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F92E846-5AEA-4EBF-BBE1-28F309FF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7831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9806B9-6B46-4C09-B876-282F07D6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0AC555A-85AF-45EA-9732-0AC856360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28D9D55-493F-4F0C-9283-B172FB99E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53AE285-7F1E-438B-8594-E361E3E42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4361021-1862-4290-8641-16DBD820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332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7616998-93D3-4948-8473-48D7229EA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D651FDE-2253-4625-B9B5-1D339C4E2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BE12223-0042-4C8B-82E2-3D207FE7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BB360ED-40CA-4546-9DC4-EBAF1117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A2DB570-B66A-4E02-BA5B-6B9FAFC47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434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1E0FCE-4E40-4663-A84B-BFC69FB2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95CF7F5-EB66-4986-843C-616AB968C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DEF0CF-78AE-4E12-9150-D830BEDB3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C13B1F3-CE75-4D93-8631-BB8B4FC4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FC29F97-8043-49E1-9BAD-BA8629588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1B47A520-F402-429B-AA29-CC4417FA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108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C8D7A34-4B96-4CD3-90F5-AD2E89E8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67E084E-BC76-42E2-9BF2-34207BF64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AA943E5-F038-46F0-B47B-96A584865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420CE30C-8135-4D02-8FDB-4AEB1BD85E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B74E8AA-F95D-4683-928C-8B485C315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3377CE9-553A-4611-84A4-51C82FFE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9F51B851-EA24-4B7C-9C77-532194A9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8F8BCF7-734A-4883-B8B1-57C7B1F3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230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3E2DAFD-1A76-40F4-A7C3-D11FA6C4B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4470020-734B-4684-95F9-CA316701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15EF49BA-1E12-473D-9FD3-E64DFDFA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A83F66D-391C-468A-8696-3D099CD8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21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955196E-7160-4A62-A193-029F91AD3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0331DF3-433D-4490-9E74-4DA18083C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23D07B25-8480-4DF6-A1BB-8B7DF5B2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861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B6FF4B-3482-4A2A-8B98-17524F55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85E706A-C43B-40BD-A719-B5BC18BF5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94927F2-2B8E-4C18-9FA2-5FAAC390B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EC72DB6-64D9-41C8-84E7-C0A6D4D5E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D28C93E-2F4A-4754-9D60-6876C794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7877264-266D-4993-A710-AD72DA98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543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A3A6E6C-7EDA-4E98-B838-FFA5C5046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1C12554-CF6E-4CC8-B83D-5CBBAFE48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CF51582-F486-4D70-A157-661B71508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6D44644-0772-48D1-9D31-C9A3EA96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3CEB247-C157-4E50-A978-9014D904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CF7D05C-EA2B-4001-88FA-C103FEBA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611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BDC2A25-738C-425C-ACEA-141E4FE4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7A6F557-3B1E-49BB-8870-EE66AE3DE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0B370F-9C25-4A4B-AEAE-78963A606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7336-24AD-4443-A4F1-649C2E90A47D}" type="datetimeFigureOut">
              <a:rPr lang="he-IL" smtClean="0"/>
              <a:t>כ"ה/שבט/תשע"ח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0AD1012-2AC9-4BAD-9F10-7CA6BA74D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4ECD7E9-87BB-43C1-A2EC-09EC79B5C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37597-22C7-4649-A0E9-6928F791A6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56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כותרת 1">
            <a:extLst>
              <a:ext uri="{FF2B5EF4-FFF2-40B4-BE49-F238E27FC236}">
                <a16:creationId xmlns:a16="http://schemas.microsoft.com/office/drawing/2014/main" id="{D1619AF9-5AD0-4690-9B67-39D81501C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/>
              <a:t>זיהוי צליל פותח  או מילה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8FF2A2D-A38B-451C-85F8-7E1063B92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0" y="2133601"/>
            <a:ext cx="8229600" cy="3411522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50000"/>
              </a:lnSpc>
              <a:buNone/>
              <a:defRPr/>
            </a:pPr>
            <a:r>
              <a:rPr lang="he-IL" sz="2400" dirty="0"/>
              <a:t>  </a:t>
            </a:r>
            <a:r>
              <a:rPr lang="he-IL" dirty="0"/>
              <a:t>הוראות:</a:t>
            </a:r>
            <a:endParaRPr lang="he-IL" sz="2400" dirty="0"/>
          </a:p>
          <a:p>
            <a:pPr algn="just" eaLnBrk="1" hangingPunct="1">
              <a:lnSpc>
                <a:spcPct val="150000"/>
              </a:lnSpc>
              <a:defRPr/>
            </a:pPr>
            <a:r>
              <a:rPr lang="he-IL" sz="2400" dirty="0"/>
              <a:t>פותחים את המצגת ב"הצגה" ב-</a:t>
            </a:r>
            <a:r>
              <a:rPr lang="en-US" sz="2400" dirty="0"/>
              <a:t>power point</a:t>
            </a:r>
            <a:r>
              <a:rPr lang="he-IL" sz="2400" dirty="0"/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he-IL" sz="2400" dirty="0"/>
              <a:t>התלמיד בוחר את התמונה המתאימה לפי צליל הפותח. במידה וצדק מקבל משוב חיובי, הוא ממשיך לשקף הבא ע"י מקש "המשך". במידה וטעה הוא חוזר בחזרה, ע"י לחיצה על ה"אם החורגת".</a:t>
            </a:r>
          </a:p>
        </p:txBody>
      </p:sp>
      <p:sp>
        <p:nvSpPr>
          <p:cNvPr id="3076" name="מציין מיקום של כותרת תחתונה 1">
            <a:extLst>
              <a:ext uri="{FF2B5EF4-FFF2-40B4-BE49-F238E27FC236}">
                <a16:creationId xmlns:a16="http://schemas.microsoft.com/office/drawing/2014/main" id="{72955240-971F-4710-993B-DB134EC61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/>
              <a:t>פורית אברמוב</a:t>
            </a:r>
            <a:endParaRPr lang="en-US" altLang="he-IL" sz="1400"/>
          </a:p>
        </p:txBody>
      </p:sp>
    </p:spTree>
    <p:extLst>
      <p:ext uri="{BB962C8B-B14F-4D97-AF65-F5344CB8AC3E}">
        <p14:creationId xmlns:p14="http://schemas.microsoft.com/office/powerpoint/2010/main" val="397875752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358" y="138580"/>
            <a:ext cx="295275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1500" b="1" dirty="0">
                <a:solidFill>
                  <a:srgbClr val="FF6600"/>
                </a:solidFill>
              </a:rPr>
              <a:t>יוֹפִי</a:t>
            </a:r>
            <a:endParaRPr lang="en-US" altLang="he-IL" sz="11500" b="1" dirty="0">
              <a:solidFill>
                <a:srgbClr val="FF6600"/>
              </a:solidFill>
            </a:endParaRPr>
          </a:p>
        </p:txBody>
      </p:sp>
      <p:pic>
        <p:nvPicPr>
          <p:cNvPr id="7170" name="Picture 2" descr="תמונה קשור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34" y="432177"/>
            <a:ext cx="4579642" cy="5900891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09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מציין מיקום של כותרת תחתונה 4">
            <a:extLst>
              <a:ext uri="{FF2B5EF4-FFF2-40B4-BE49-F238E27FC236}">
                <a16:creationId xmlns:a16="http://schemas.microsoft.com/office/drawing/2014/main" id="{4FDC737D-7476-49BF-9EB5-418F1D1BB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9" name="אליפסה 8"/>
          <p:cNvSpPr/>
          <p:nvPr/>
        </p:nvSpPr>
        <p:spPr>
          <a:xfrm>
            <a:off x="4076058" y="77800"/>
            <a:ext cx="4944036" cy="24298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altLang="he-IL" sz="9600" b="1" dirty="0" err="1">
                <a:solidFill>
                  <a:schemeClr val="tx1"/>
                </a:solidFill>
              </a:rPr>
              <a:t>אִשָׁה</a:t>
            </a:r>
            <a:endParaRPr lang="he-IL" sz="9600" dirty="0">
              <a:solidFill>
                <a:schemeClr val="tx1"/>
              </a:solidFill>
            </a:endParaRPr>
          </a:p>
          <a:p>
            <a:pPr algn="ctr"/>
            <a:endParaRPr lang="he-IL" sz="2000" dirty="0">
              <a:solidFill>
                <a:schemeClr val="tx1"/>
              </a:solidFill>
            </a:endParaRPr>
          </a:p>
        </p:txBody>
      </p:sp>
      <p:pic>
        <p:nvPicPr>
          <p:cNvPr id="6" name="תמונה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07" y="2816679"/>
            <a:ext cx="4571999" cy="3428999"/>
          </a:xfrm>
          <a:prstGeom prst="rect">
            <a:avLst/>
          </a:prstGeom>
        </p:spPr>
      </p:pic>
      <p:pic>
        <p:nvPicPr>
          <p:cNvPr id="4102" name="Picture 6" descr="תוצאת תמונה עבור ‪MAN gif‬‏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6549" y="2851886"/>
            <a:ext cx="4525056" cy="339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890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תוצאת תמונה עבור ‪cinderella stepmother‬‏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67" y="0"/>
            <a:ext cx="64431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>
                <a:solidFill>
                  <a:schemeClr val="bg1"/>
                </a:solidFill>
              </a:rPr>
              <a:t>מתוך: קוראים ולומדים בהנאה, מצגת: פורית </a:t>
            </a:r>
            <a:r>
              <a:rPr lang="he-IL" altLang="he-IL" sz="1400" dirty="0" err="1">
                <a:solidFill>
                  <a:schemeClr val="bg1"/>
                </a:solidFill>
              </a:rPr>
              <a:t>אברמוב</a:t>
            </a:r>
            <a:endParaRPr lang="en-US" altLang="he-IL" sz="1400" dirty="0">
              <a:solidFill>
                <a:schemeClr val="bg1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22594" y="0"/>
            <a:ext cx="4116357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e-IL" altLang="he-IL" sz="6600" b="1" dirty="0">
                <a:solidFill>
                  <a:schemeClr val="bg1"/>
                </a:solidFill>
                <a:cs typeface="+mn-cs"/>
              </a:rPr>
              <a:t>נַסֵּה שׁוּב!</a:t>
            </a:r>
            <a:endParaRPr lang="en-US" altLang="he-IL" sz="66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213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358" y="138580"/>
            <a:ext cx="295275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1500" b="1" dirty="0">
                <a:solidFill>
                  <a:srgbClr val="FF6600"/>
                </a:solidFill>
              </a:rPr>
              <a:t>יוֹפִי</a:t>
            </a:r>
            <a:endParaRPr lang="en-US" altLang="he-IL" sz="11500" b="1" dirty="0">
              <a:solidFill>
                <a:srgbClr val="FF660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381000"/>
            <a:ext cx="406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6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מציין מיקום של כותרת תחתונה 4">
            <a:extLst>
              <a:ext uri="{FF2B5EF4-FFF2-40B4-BE49-F238E27FC236}">
                <a16:creationId xmlns:a16="http://schemas.microsoft.com/office/drawing/2014/main" id="{963CAEFD-CA3E-46A9-898E-2E80E103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96D2109-4E45-42BB-9D4F-369C90A742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44634" y="107576"/>
            <a:ext cx="7772400" cy="1914201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13800" b="1" dirty="0">
                <a:cs typeface="+mn-cs"/>
              </a:rPr>
              <a:t>אִילָן</a:t>
            </a:r>
            <a:endParaRPr lang="en-US" altLang="he-IL" sz="13800" b="1" dirty="0">
              <a:solidFill>
                <a:srgbClr val="009900"/>
              </a:solidFill>
              <a:cs typeface="+mn-cs"/>
            </a:endParaRPr>
          </a:p>
        </p:txBody>
      </p:sp>
      <p:sp>
        <p:nvSpPr>
          <p:cNvPr id="6" name="AutoShape 10" descr="Avatar-user-848181-tmpphp4CG3Y9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5122" name="Picture 2" descr="תמונה קשורה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361" y="1518557"/>
            <a:ext cx="43434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07" y="2816679"/>
            <a:ext cx="4571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58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32624" y="333375"/>
            <a:ext cx="458612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e-IL" altLang="he-IL" sz="6600" b="1" dirty="0">
                <a:cs typeface="+mn-cs"/>
              </a:rPr>
              <a:t>נַסֵּה שׁוּב!</a:t>
            </a:r>
            <a:endParaRPr lang="en-US" altLang="he-IL" sz="6600" b="1" dirty="0">
              <a:cs typeface="+mn-cs"/>
            </a:endParaRPr>
          </a:p>
        </p:txBody>
      </p:sp>
      <p:pic>
        <p:nvPicPr>
          <p:cNvPr id="4098" name="Picture 2" descr="תמונה קשורה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r="27540"/>
          <a:stretch/>
        </p:blipFill>
        <p:spPr bwMode="auto">
          <a:xfrm>
            <a:off x="1888067" y="417281"/>
            <a:ext cx="5317067" cy="58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164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358" y="138580"/>
            <a:ext cx="295275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1500" b="1" dirty="0">
                <a:solidFill>
                  <a:srgbClr val="FF6600"/>
                </a:solidFill>
              </a:rPr>
              <a:t>יוֹפִי</a:t>
            </a:r>
            <a:endParaRPr lang="en-US" altLang="he-IL" sz="11500" b="1" dirty="0">
              <a:solidFill>
                <a:srgbClr val="FF6600"/>
              </a:solidFill>
            </a:endParaRPr>
          </a:p>
        </p:txBody>
      </p:sp>
      <p:pic>
        <p:nvPicPr>
          <p:cNvPr id="5" name="Picture 2" descr="תמונה קשור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34" y="432177"/>
            <a:ext cx="4579642" cy="5900891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46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מציין מיקום של כותרת תחתונה 4">
            <a:extLst>
              <a:ext uri="{FF2B5EF4-FFF2-40B4-BE49-F238E27FC236}">
                <a16:creationId xmlns:a16="http://schemas.microsoft.com/office/drawing/2014/main" id="{586AA41D-F7E7-4515-8806-B6BA11670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7089E8F8-2C4E-4F93-9F5D-045803E928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0"/>
            <a:ext cx="7772400" cy="1430867"/>
          </a:xfrm>
        </p:spPr>
        <p:txBody>
          <a:bodyPr>
            <a:normAutofit fontScale="90000"/>
          </a:bodyPr>
          <a:lstStyle/>
          <a:p>
            <a:r>
              <a:rPr lang="he-IL" altLang="he-IL" sz="11500" b="1" dirty="0">
                <a:cs typeface="+mn-cs"/>
              </a:rPr>
              <a:t>שִׁשָׁה</a:t>
            </a:r>
            <a:endParaRPr lang="he-IL" sz="11500" dirty="0">
              <a:cs typeface="+mn-cs"/>
            </a:endParaRPr>
          </a:p>
        </p:txBody>
      </p:sp>
      <p:grpSp>
        <p:nvGrpSpPr>
          <p:cNvPr id="3" name="קבוצה 2"/>
          <p:cNvGrpSpPr/>
          <p:nvPr/>
        </p:nvGrpSpPr>
        <p:grpSpPr>
          <a:xfrm>
            <a:off x="2385831" y="4201627"/>
            <a:ext cx="2934335" cy="1769792"/>
            <a:chOff x="2777716" y="4266941"/>
            <a:chExt cx="2934335" cy="1769792"/>
          </a:xfrm>
        </p:grpSpPr>
        <p:pic>
          <p:nvPicPr>
            <p:cNvPr id="12" name="Picture 2" descr="תוצאת תמונה עבור ‪kitten  cartoon‬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822" y="4266941"/>
              <a:ext cx="1451229" cy="1769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תוצאת תמונה עבור ‪kitten  cartoon‬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716" y="4266941"/>
              <a:ext cx="1451229" cy="1769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תוצאת תמונה עבור ‪kitten  cartoon‬‏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980" y="2026602"/>
            <a:ext cx="1451229" cy="176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קבוצה 17"/>
          <p:cNvGrpSpPr/>
          <p:nvPr/>
        </p:nvGrpSpPr>
        <p:grpSpPr>
          <a:xfrm>
            <a:off x="1073395" y="2252480"/>
            <a:ext cx="4499864" cy="1769792"/>
            <a:chOff x="7150345" y="2026602"/>
            <a:chExt cx="4499864" cy="1769792"/>
          </a:xfrm>
        </p:grpSpPr>
        <p:pic>
          <p:nvPicPr>
            <p:cNvPr id="19" name="Picture 2" descr="תוצאת תמונה עבור ‪kitten  cartoon‬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8980" y="2026602"/>
              <a:ext cx="1451229" cy="1769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תוצאת תמונה עבור ‪kitten  cartoon‬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5874" y="2026602"/>
              <a:ext cx="1451229" cy="1769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תוצאת תמונה עבור ‪kitten  cartoon‬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345" y="2026602"/>
              <a:ext cx="1451229" cy="1769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" descr="תוצאת תמונה עבור ‪kitten  cartoon‬‏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438" y="3948794"/>
            <a:ext cx="1451229" cy="176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תוצאת תמונה עבור ‪kitten  cartoon‬‏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51" y="3948794"/>
            <a:ext cx="1451229" cy="176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תוצאת תמונה עבור ‪kitten  cartoon‬‏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37" y="3948794"/>
            <a:ext cx="1451229" cy="176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תוצאת תמונה עבור ‪kitten  cartoon‬‏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522" y="1964008"/>
            <a:ext cx="1451229" cy="176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תוצאת תמונה עבור ‪kitten  cartoon‬‏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751" y="1950401"/>
            <a:ext cx="1451229" cy="176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383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32624" y="333375"/>
            <a:ext cx="458612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e-IL" altLang="he-IL" sz="6600" b="1" dirty="0">
                <a:cs typeface="+mn-cs"/>
              </a:rPr>
              <a:t>נַסֵּה שׁוּב!</a:t>
            </a:r>
            <a:endParaRPr lang="en-US" altLang="he-IL" sz="6600" b="1" dirty="0">
              <a:cs typeface="+mn-cs"/>
            </a:endParaRPr>
          </a:p>
        </p:txBody>
      </p:sp>
      <p:pic>
        <p:nvPicPr>
          <p:cNvPr id="4098" name="Picture 2" descr="תמונה קשורה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r="27540"/>
          <a:stretch/>
        </p:blipFill>
        <p:spPr bwMode="auto">
          <a:xfrm>
            <a:off x="1888067" y="417281"/>
            <a:ext cx="5317067" cy="58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7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358" y="138580"/>
            <a:ext cx="295275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1500" b="1" dirty="0">
                <a:solidFill>
                  <a:srgbClr val="FF6600"/>
                </a:solidFill>
              </a:rPr>
              <a:t>יוֹפִי</a:t>
            </a:r>
            <a:endParaRPr lang="en-US" altLang="he-IL" sz="11500" b="1" dirty="0">
              <a:solidFill>
                <a:srgbClr val="FF6600"/>
              </a:solidFill>
            </a:endParaRPr>
          </a:p>
        </p:txBody>
      </p:sp>
      <p:pic>
        <p:nvPicPr>
          <p:cNvPr id="3074" name="Picture 2" descr="תוצאת תמונה עבור ‪cinderela‬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0" y="40056"/>
            <a:ext cx="5529556" cy="681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41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361019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12500" b="1" dirty="0" err="1">
                <a:solidFill>
                  <a:srgbClr val="002060"/>
                </a:solidFill>
                <a:cs typeface="+mn-cs"/>
              </a:rPr>
              <a:t>אִמָא</a:t>
            </a:r>
            <a:endParaRPr lang="en-US" altLang="he-IL" sz="125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2052" name="Picture 4" descr="תמונה קשורה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068" y="2284408"/>
            <a:ext cx="4795537" cy="359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תמונה קשורה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84" y="2216475"/>
            <a:ext cx="4886114" cy="366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3" action="ppaction://hlinksldjump"/>
          </p:cNvPr>
          <p:cNvSpPr txBox="1"/>
          <p:nvPr/>
        </p:nvSpPr>
        <p:spPr>
          <a:xfrm rot="195915">
            <a:off x="3175907" y="4718957"/>
            <a:ext cx="92256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2400" dirty="0"/>
              <a:t>אַגָדָה</a:t>
            </a:r>
          </a:p>
        </p:txBody>
      </p:sp>
    </p:spTree>
    <p:extLst>
      <p:ext uri="{BB962C8B-B14F-4D97-AF65-F5344CB8AC3E}">
        <p14:creationId xmlns:p14="http://schemas.microsoft.com/office/powerpoint/2010/main" val="193490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מציין מיקום של כותרת תחתונה 4">
            <a:extLst>
              <a:ext uri="{FF2B5EF4-FFF2-40B4-BE49-F238E27FC236}">
                <a16:creationId xmlns:a16="http://schemas.microsoft.com/office/drawing/2014/main" id="{963CAEFD-CA3E-46A9-898E-2E80E103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96D2109-4E45-42BB-9D4F-369C90A742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44634" y="107576"/>
            <a:ext cx="7772400" cy="1914201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13800" b="1" dirty="0">
                <a:cs typeface="+mn-cs"/>
              </a:rPr>
              <a:t>שִׁמְשִׁיָה</a:t>
            </a:r>
            <a:endParaRPr lang="en-US" altLang="he-IL" sz="13800" b="1" dirty="0">
              <a:solidFill>
                <a:srgbClr val="009900"/>
              </a:solidFill>
              <a:cs typeface="+mn-cs"/>
            </a:endParaRPr>
          </a:p>
        </p:txBody>
      </p:sp>
      <p:sp>
        <p:nvSpPr>
          <p:cNvPr id="6" name="AutoShape 10" descr="Avatar-user-848181-tmpphp4CG3Y9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170" name="Picture 2" descr="תוצאת תמונה עבור שמשיה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990">
            <a:off x="538843" y="2151380"/>
            <a:ext cx="4637721" cy="41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תוצאת תמונה עבור ‪sun‬‏"/>
          <p:cNvSpPr>
            <a:spLocks noChangeAspect="1" noChangeArrowheads="1"/>
          </p:cNvSpPr>
          <p:nvPr/>
        </p:nvSpPr>
        <p:spPr bwMode="auto">
          <a:xfrm>
            <a:off x="12123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" name="AutoShape 6" descr="תוצאת תמונה עבור ‪sun‬‏"/>
          <p:cNvSpPr>
            <a:spLocks noChangeAspect="1" noChangeArrowheads="1"/>
          </p:cNvSpPr>
          <p:nvPr/>
        </p:nvSpPr>
        <p:spPr bwMode="auto">
          <a:xfrm>
            <a:off x="12276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AutoShape 8" descr="תמונה קשורה"/>
          <p:cNvSpPr>
            <a:spLocks noChangeAspect="1" noChangeArrowheads="1"/>
          </p:cNvSpPr>
          <p:nvPr/>
        </p:nvSpPr>
        <p:spPr bwMode="auto">
          <a:xfrm>
            <a:off x="12428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AutoShape 10" descr="https://spaceplace.nasa.gov/templates/featured/sun/sunburn300.png"/>
          <p:cNvSpPr>
            <a:spLocks noChangeAspect="1" noChangeArrowheads="1"/>
          </p:cNvSpPr>
          <p:nvPr/>
        </p:nvSpPr>
        <p:spPr bwMode="auto">
          <a:xfrm>
            <a:off x="12580938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180" name="Picture 12" descr="תמונה קשור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931" y="1447263"/>
            <a:ext cx="6096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758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32624" y="333375"/>
            <a:ext cx="458612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e-IL" altLang="he-IL" sz="6600" b="1" dirty="0">
                <a:cs typeface="+mn-cs"/>
              </a:rPr>
              <a:t>נַסֵּה שׁוּב!</a:t>
            </a:r>
            <a:endParaRPr lang="en-US" altLang="he-IL" sz="6600" b="1" dirty="0">
              <a:cs typeface="+mn-cs"/>
            </a:endParaRPr>
          </a:p>
        </p:txBody>
      </p:sp>
      <p:pic>
        <p:nvPicPr>
          <p:cNvPr id="4098" name="Picture 2" descr="תמונה קשורה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r="27540"/>
          <a:stretch/>
        </p:blipFill>
        <p:spPr bwMode="auto">
          <a:xfrm>
            <a:off x="1888067" y="417281"/>
            <a:ext cx="5317067" cy="58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58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358" y="138580"/>
            <a:ext cx="295275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1500" b="1" dirty="0">
                <a:solidFill>
                  <a:srgbClr val="FF6600"/>
                </a:solidFill>
              </a:rPr>
              <a:t>יוֹפִי</a:t>
            </a:r>
            <a:endParaRPr lang="en-US" altLang="he-IL" sz="11500" b="1" dirty="0">
              <a:solidFill>
                <a:srgbClr val="FF6600"/>
              </a:solidFill>
            </a:endParaRPr>
          </a:p>
        </p:txBody>
      </p:sp>
      <p:pic>
        <p:nvPicPr>
          <p:cNvPr id="5" name="Picture 2" descr="תמונה קשור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934" y="432177"/>
            <a:ext cx="4579642" cy="5900891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312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/>
              <a:t>אברמוב</a:t>
            </a:r>
            <a:endParaRPr lang="en-US" altLang="he-IL" sz="1400" dirty="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"/>
            <a:ext cx="12191999" cy="644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e-IL" altLang="he-IL" sz="41300" b="1" dirty="0">
                <a:solidFill>
                  <a:srgbClr val="FF6600"/>
                </a:solidFill>
              </a:rPr>
              <a:t>סוֹף</a:t>
            </a:r>
            <a:endParaRPr lang="en-US" altLang="he-IL" sz="413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8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32624" y="333375"/>
            <a:ext cx="458612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e-IL" altLang="he-IL" sz="6600" b="1" dirty="0">
                <a:cs typeface="+mn-cs"/>
              </a:rPr>
              <a:t>נַסֵּה שׁוּב!</a:t>
            </a:r>
            <a:endParaRPr lang="en-US" altLang="he-IL" sz="6600" b="1" dirty="0">
              <a:cs typeface="+mn-cs"/>
            </a:endParaRPr>
          </a:p>
        </p:txBody>
      </p:sp>
      <p:pic>
        <p:nvPicPr>
          <p:cNvPr id="4098" name="Picture 2" descr="תמונה קשורה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 r="27540"/>
          <a:stretch/>
        </p:blipFill>
        <p:spPr bwMode="auto">
          <a:xfrm>
            <a:off x="1888067" y="417281"/>
            <a:ext cx="5317067" cy="585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9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358" y="138580"/>
            <a:ext cx="295275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1500" b="1" dirty="0">
                <a:solidFill>
                  <a:srgbClr val="FF6600"/>
                </a:solidFill>
              </a:rPr>
              <a:t>יוֹפִי</a:t>
            </a:r>
            <a:endParaRPr lang="en-US" altLang="he-IL" sz="11500" b="1" dirty="0">
              <a:solidFill>
                <a:srgbClr val="FF6600"/>
              </a:solidFill>
            </a:endParaRPr>
          </a:p>
        </p:txBody>
      </p:sp>
      <p:pic>
        <p:nvPicPr>
          <p:cNvPr id="3074" name="Picture 2" descr="תוצאת תמונה עבור ‪cinderela‬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0" y="40056"/>
            <a:ext cx="5529556" cy="681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3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כותרת תחתונה 4">
            <a:extLst>
              <a:ext uri="{FF2B5EF4-FFF2-40B4-BE49-F238E27FC236}">
                <a16:creationId xmlns:a16="http://schemas.microsoft.com/office/drawing/2014/main" id="{23E9C5DE-82CD-48BE-BF80-49AA6A0F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EF72351-05F9-4614-941F-E4E49CF6C2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361019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12500" b="1" dirty="0">
                <a:solidFill>
                  <a:srgbClr val="002060"/>
                </a:solidFill>
                <a:cs typeface="+mn-cs"/>
              </a:rPr>
              <a:t>שִׁדָה</a:t>
            </a:r>
            <a:endParaRPr lang="en-US" altLang="he-IL" sz="12500" b="1" dirty="0">
              <a:solidFill>
                <a:srgbClr val="002060"/>
              </a:solidFill>
              <a:cs typeface="+mn-cs"/>
            </a:endParaRPr>
          </a:p>
        </p:txBody>
      </p:sp>
      <p:pic>
        <p:nvPicPr>
          <p:cNvPr id="2" name="Picture 2" descr="תמונה קשורה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8" t="19742" r="23035" b="11906"/>
          <a:stretch/>
        </p:blipFill>
        <p:spPr bwMode="auto">
          <a:xfrm>
            <a:off x="7180488" y="2449286"/>
            <a:ext cx="4286251" cy="336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תמונה קשורה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31" y="1004207"/>
            <a:ext cx="3711946" cy="567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440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32624" y="333375"/>
            <a:ext cx="458612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e-IL" altLang="he-IL" sz="6600" b="1" dirty="0">
                <a:cs typeface="+mn-cs"/>
              </a:rPr>
              <a:t>נַסֵּה שׁוּב!</a:t>
            </a:r>
            <a:endParaRPr lang="en-US" altLang="he-IL" sz="6600" b="1" dirty="0">
              <a:cs typeface="+mn-cs"/>
            </a:endParaRPr>
          </a:p>
        </p:txBody>
      </p:sp>
      <p:pic>
        <p:nvPicPr>
          <p:cNvPr id="5" name="Picture 2" descr="תוצאת תמונה עבור ‪cinderella stepmother‬‏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67" y="394570"/>
            <a:ext cx="6028267" cy="60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0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כותרת תחתונה 4">
            <a:extLst>
              <a:ext uri="{FF2B5EF4-FFF2-40B4-BE49-F238E27FC236}">
                <a16:creationId xmlns:a16="http://schemas.microsoft.com/office/drawing/2014/main" id="{CE4F2EF4-AE40-40B3-9F2C-DC188FC5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78B87CFA-F38E-4108-B5D4-1CA1C4B80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358" y="138580"/>
            <a:ext cx="295275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he-IL" sz="11500" b="1" dirty="0">
                <a:solidFill>
                  <a:srgbClr val="FF6600"/>
                </a:solidFill>
              </a:rPr>
              <a:t>יוֹפִי</a:t>
            </a:r>
            <a:endParaRPr lang="en-US" altLang="he-IL" sz="11500" b="1" dirty="0">
              <a:solidFill>
                <a:srgbClr val="FF6600"/>
              </a:solidFill>
            </a:endParaRPr>
          </a:p>
        </p:txBody>
      </p:sp>
      <p:pic>
        <p:nvPicPr>
          <p:cNvPr id="3074" name="Picture 2" descr="תוצאת תמונה עבור ‪cinderela‬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80" y="40056"/>
            <a:ext cx="5529556" cy="681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41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מציין מיקום של כותרת תחתונה 4">
            <a:extLst>
              <a:ext uri="{FF2B5EF4-FFF2-40B4-BE49-F238E27FC236}">
                <a16:creationId xmlns:a16="http://schemas.microsoft.com/office/drawing/2014/main" id="{AFF4066C-2237-48B1-B469-7E18AAA99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/>
              <a:t>מתוך: קוראים ולומדים בהנאה, מצגת: פורית </a:t>
            </a:r>
            <a:r>
              <a:rPr lang="he-IL" altLang="he-IL" sz="1400" dirty="0" err="1"/>
              <a:t>אברמוב</a:t>
            </a:r>
            <a:endParaRPr lang="en-US" altLang="he-IL" sz="1400" dirty="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F172F26-8FBB-4465-AA2D-5A49C5568F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7192" y="322263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he-IL" altLang="he-IL" sz="12500" b="1" dirty="0" err="1">
                <a:solidFill>
                  <a:srgbClr val="7030A0"/>
                </a:solidFill>
                <a:cs typeface="+mn-cs"/>
              </a:rPr>
              <a:t>אִכָּר</a:t>
            </a:r>
            <a:endParaRPr lang="en-US" altLang="he-IL" sz="8800" dirty="0">
              <a:solidFill>
                <a:srgbClr val="7030A0"/>
              </a:solidFill>
              <a:cs typeface="+mn-cs"/>
            </a:endParaRPr>
          </a:p>
        </p:txBody>
      </p:sp>
      <p:pic>
        <p:nvPicPr>
          <p:cNvPr id="3074" name="Picture 2" descr="תוצאת תמונה עבור ‪farmer gif‬‏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1682" y="2269671"/>
            <a:ext cx="4096482" cy="380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תמונה קשור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84" y="2216475"/>
            <a:ext cx="4886114" cy="366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7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תוצאת תמונה עבור ‪cinderella stepmother‬‏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667" y="0"/>
            <a:ext cx="64431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מציין מיקום של כותרת תחתונה 4">
            <a:extLst>
              <a:ext uri="{FF2B5EF4-FFF2-40B4-BE49-F238E27FC236}">
                <a16:creationId xmlns:a16="http://schemas.microsoft.com/office/drawing/2014/main" id="{F188A587-CFF1-4C17-BA98-A512261E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e-IL" altLang="he-IL" sz="1400" dirty="0">
                <a:solidFill>
                  <a:schemeClr val="bg1"/>
                </a:solidFill>
              </a:rPr>
              <a:t>מתוך: קוראים ולומדים בהנאה, מצגת: פורית </a:t>
            </a:r>
            <a:r>
              <a:rPr lang="he-IL" altLang="he-IL" sz="1400" dirty="0" err="1">
                <a:solidFill>
                  <a:schemeClr val="bg1"/>
                </a:solidFill>
              </a:rPr>
              <a:t>אברמוב</a:t>
            </a:r>
            <a:endParaRPr lang="en-US" altLang="he-IL" sz="1400" dirty="0">
              <a:solidFill>
                <a:schemeClr val="bg1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97A45717-74D8-4B00-83DC-1143D23F8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22594" y="0"/>
            <a:ext cx="4116357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e-IL" altLang="he-IL" sz="6600" b="1" dirty="0">
                <a:solidFill>
                  <a:schemeClr val="bg1"/>
                </a:solidFill>
                <a:cs typeface="+mn-cs"/>
              </a:rPr>
              <a:t>נַסֵּה שׁוּב!</a:t>
            </a:r>
            <a:endParaRPr lang="en-US" altLang="he-IL" sz="66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916838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312</Words>
  <Application>Microsoft Office PowerPoint</Application>
  <PresentationFormat>מסך רחב</PresentationFormat>
  <Paragraphs>50</Paragraphs>
  <Slides>23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ערכת נושא Office</vt:lpstr>
      <vt:lpstr>זיהוי צליל פותח  או מילה</vt:lpstr>
      <vt:lpstr>אִמָא</vt:lpstr>
      <vt:lpstr>נַסֵּה שׁוּב!</vt:lpstr>
      <vt:lpstr>מצגת של PowerPoint‏</vt:lpstr>
      <vt:lpstr>שִׁדָה</vt:lpstr>
      <vt:lpstr>נַסֵּה שׁוּב!</vt:lpstr>
      <vt:lpstr>מצגת של PowerPoint‏</vt:lpstr>
      <vt:lpstr>אִכָּר</vt:lpstr>
      <vt:lpstr>נַסֵּה שׁוּב!</vt:lpstr>
      <vt:lpstr>מצגת של PowerPoint‏</vt:lpstr>
      <vt:lpstr>מצגת של PowerPoint‏</vt:lpstr>
      <vt:lpstr>נַסֵּה שׁוּב!</vt:lpstr>
      <vt:lpstr>מצגת של PowerPoint‏</vt:lpstr>
      <vt:lpstr>אִילָן</vt:lpstr>
      <vt:lpstr>נַסֵּה שׁוּב!</vt:lpstr>
      <vt:lpstr>מצגת של PowerPoint‏</vt:lpstr>
      <vt:lpstr>שִׁשָׁה</vt:lpstr>
      <vt:lpstr>נַסֵּה שׁוּב!</vt:lpstr>
      <vt:lpstr>מצגת של PowerPoint‏</vt:lpstr>
      <vt:lpstr>שִׁמְשִׁיָה</vt:lpstr>
      <vt:lpstr>נַסֵּה שׁוּב!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זיהוי צליל פותח  או מילה</dc:title>
  <dc:creator>PURIT</dc:creator>
  <cp:lastModifiedBy>PURIT</cp:lastModifiedBy>
  <cp:revision>129</cp:revision>
  <dcterms:created xsi:type="dcterms:W3CDTF">2017-11-01T15:24:26Z</dcterms:created>
  <dcterms:modified xsi:type="dcterms:W3CDTF">2018-02-09T23:45:12Z</dcterms:modified>
</cp:coreProperties>
</file>