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8" r:id="rId2"/>
    <p:sldId id="371" r:id="rId3"/>
    <p:sldId id="372" r:id="rId4"/>
    <p:sldId id="373" r:id="rId5"/>
    <p:sldId id="374" r:id="rId6"/>
    <p:sldId id="375" r:id="rId7"/>
    <p:sldId id="370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51" r:id="rId18"/>
    <p:sldId id="352" r:id="rId19"/>
    <p:sldId id="353" r:id="rId20"/>
    <p:sldId id="354" r:id="rId21"/>
    <p:sldId id="355" r:id="rId22"/>
    <p:sldId id="356" r:id="rId23"/>
    <p:sldId id="339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FA9498-521F-4687-8B42-C23AAB7A364B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50DD4-92A8-4166-8118-7AAFE2ACD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9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58F011-5223-44A8-BE2B-40585509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071D48-29B2-43DF-AB9A-A40F746C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DD2C09-8009-466F-B359-F18D535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688-E4FF-4922-8FE7-11EEEDAC5004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258D70-412E-4ACD-80CD-56D5356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A4A21C-0B45-432D-AC79-5C5D5389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2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F0361-BCDA-45CD-BC6E-99C657A9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3F30829-F6EF-4326-B6E7-C4D14FF8E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571C6D-9036-44AD-A7CD-0E481FF1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414A-8F4E-4B5D-9CED-6C7EE849DAA0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15F2B2-36FD-4A5B-A59A-2B3102E0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07E27C-D19C-4124-BB73-A40D0DA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B767E6F-C8B1-4AA6-B23A-DA985B3D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5333E8-200D-4CA2-8302-6E13A56A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6ECC4-F288-464A-8FAF-50841A69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D3A0-4467-4E4D-A6C0-58C5E0698071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7CF0F8-6FDA-409E-97A6-AD4E81AC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92E846-5AEA-4EBF-BBE1-28F309F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8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9806B9-6B46-4C09-B876-282F07D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AC555A-85AF-45EA-9732-0AC85636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8D9D55-493F-4F0C-9283-B172FB9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22C-48D9-4ADF-A1FC-ABCE1A871168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3AE285-7F1E-438B-8594-E361E3E4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361021-1862-4290-8641-16DBD82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32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16998-93D3-4948-8473-48D7229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651FDE-2253-4625-B9B5-1D339C4E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12223-0042-4C8B-82E2-3D207FE7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B59-4594-481C-BB35-6B41A1BFA7A3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B360ED-40CA-4546-9DC4-EBAF111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2DB570-B66A-4E02-BA5B-6B9FAFC4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34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1E0FCE-4E40-4663-A84B-BFC69FB2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5CF7F5-EB66-4986-843C-616AB968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DEF0CF-78AE-4E12-9150-D830BEDB3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13B1F3-CE75-4D93-8631-BB8B4FC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B4EC-0A5A-45B9-9D50-04B490F23285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C29F97-8043-49E1-9BAD-BA862958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B47A520-F402-429B-AA29-CC4417F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0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8D7A34-4B96-4CD3-90F5-AD2E89E8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7E084E-BC76-42E2-9BF2-34207BF6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AA943E5-F038-46F0-B47B-96A58486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20CE30C-8135-4D02-8FDB-4AEB1BD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B74E8AA-F95D-4683-928C-8B485C315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377CE9-553A-4611-84A4-51C82FF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F44-4EFA-41CF-9C12-025D2F192D00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F51B851-EA24-4B7C-9C77-532194A9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8F8BCF7-734A-4883-B8B1-57C7B1F3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30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E2DAFD-1A76-40F4-A7C3-D11FA6C4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4470020-734B-4684-95F9-CA316701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90E-F248-4122-8D4B-09E8375572E5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5EF49BA-1E12-473D-9FD3-E64DFDFA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83F66D-391C-468A-8696-3D099CD8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55196E-7160-4A62-A193-029F91AD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A933-A9D1-489A-82A7-49B9C7A255C1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0331DF3-433D-4490-9E74-4DA18083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D07B25-8480-4DF6-A1BB-8B7DF5B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61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B6FF4B-3482-4A2A-8B98-17524F55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5E706A-C43B-40BD-A719-B5BC18B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94927F2-2B8E-4C18-9FA2-5FAAC390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C72DB6-64D9-41C8-84E7-C0A6D4D5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4A7B-9668-46ED-A38C-2CA3CBB24802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28C93E-2F4A-4754-9D60-6876C79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877264-266D-4993-A710-AD72DA9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4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3A6E6C-7EDA-4E98-B838-FFA5C504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1C12554-CF6E-4CC8-B83D-5CBBAFE48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F51582-F486-4D70-A157-661B715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D44644-0772-48D1-9D31-C9A3EA9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0FB2-DE0D-40AA-9CB1-69C86ABDADA6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CEB247-C157-4E50-A978-9014D904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F7D05C-EA2B-4001-88FA-C103FEBA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11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DC2A25-738C-425C-ACEA-141E4FE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A6F557-3B1E-49BB-8870-EE66AE3D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0B370F-9C25-4A4B-AEAE-78963A60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ECD65-44CA-42E5-B711-9BEC602A11DF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AD1012-2AC9-4BAD-9F10-7CA6BA74D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ECD7E9-87BB-43C1-A2EC-09EC79B5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9600" b="1" dirty="0">
                <a:solidFill>
                  <a:srgbClr val="002060"/>
                </a:solidFill>
                <a:cs typeface="+mn-cs"/>
              </a:rPr>
              <a:t>אֲדָנִית</a:t>
            </a:r>
            <a:endParaRPr lang="en-US" altLang="he-IL" sz="96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>
            <a:hlinkClick r:id="rId2" action="ppaction://hlinksldjump"/>
            <a:extLst>
              <a:ext uri="{FF2B5EF4-FFF2-40B4-BE49-F238E27FC236}">
                <a16:creationId xmlns:a16="http://schemas.microsoft.com/office/drawing/2014/main" id="{D14B5B44-4CDA-49D3-B3DA-509B93028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5" y="3273040"/>
            <a:ext cx="5347714" cy="2305527"/>
          </a:xfrm>
          <a:prstGeom prst="rect">
            <a:avLst/>
          </a:prstGeom>
        </p:spPr>
      </p:pic>
      <p:pic>
        <p:nvPicPr>
          <p:cNvPr id="5" name="תמונה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26992A-79A2-4D8B-9F43-A809752EF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60" y="1293620"/>
            <a:ext cx="3126574" cy="46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358780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solidFill>
                  <a:srgbClr val="002060"/>
                </a:solidFill>
                <a:cs typeface="+mn-cs"/>
              </a:rPr>
              <a:t>נִירָה שָׁתְלָה כַּלָנִית בָּאֲדָנִית.</a:t>
            </a:r>
            <a:endParaRPr lang="en-US" altLang="he-IL" sz="72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39" y="1881073"/>
            <a:ext cx="2422605" cy="44170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E02E22-DDF1-4DE8-A0CB-6761DF54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>
          <a:xfrm>
            <a:off x="4596746" y="2965270"/>
            <a:ext cx="3048000" cy="22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358780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solidFill>
                  <a:srgbClr val="002060"/>
                </a:solidFill>
                <a:cs typeface="+mn-cs"/>
              </a:rPr>
              <a:t>נִירָה שָׁתְלָה גַם חַמָנִית בָּאֲדָנִית.</a:t>
            </a:r>
            <a:endParaRPr lang="en-US" altLang="he-IL" sz="72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39" y="1881073"/>
            <a:ext cx="2422605" cy="44170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E02E22-DDF1-4DE8-A0CB-6761DF54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>
          <a:xfrm flipH="1">
            <a:off x="4596746" y="2965270"/>
            <a:ext cx="3048000" cy="22271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9E06094-A239-413B-AEC9-F243B62649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13" y="2945956"/>
            <a:ext cx="1670374" cy="22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0" y="3045203"/>
            <a:ext cx="1784124" cy="325296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E02E22-DDF1-4DE8-A0CB-6761DF54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>
          <a:xfrm flipH="1">
            <a:off x="4596746" y="2965270"/>
            <a:ext cx="3048000" cy="22271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9E06094-A239-413B-AEC9-F243B62649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13" y="2945956"/>
            <a:ext cx="1670374" cy="222716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70773C8-2FD8-45B6-A657-185A9906D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191236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solidFill>
                  <a:srgbClr val="002060"/>
                </a:solidFill>
                <a:cs typeface="+mn-cs"/>
              </a:rPr>
              <a:t>אַבָּא בָּא לַגִנָה.</a:t>
            </a:r>
            <a:endParaRPr lang="en-US" altLang="he-IL" sz="72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8D8F3BC-A3D8-46AE-91FC-CAA1A5F07F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1" y="2433302"/>
            <a:ext cx="2846531" cy="37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0" y="3045203"/>
            <a:ext cx="1784124" cy="325296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E02E22-DDF1-4DE8-A0CB-6761DF54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>
          <a:xfrm flipH="1">
            <a:off x="4596746" y="2965270"/>
            <a:ext cx="3048000" cy="22271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9E06094-A239-413B-AEC9-F243B62649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13" y="2945956"/>
            <a:ext cx="1670374" cy="222716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70773C8-2FD8-45B6-A657-185A9906D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191236"/>
          </a:xfrm>
        </p:spPr>
        <p:txBody>
          <a:bodyPr>
            <a:noAutofit/>
          </a:bodyPr>
          <a:lstStyle/>
          <a:p>
            <a:r>
              <a:rPr lang="he-IL" altLang="he-IL" b="1" dirty="0">
                <a:solidFill>
                  <a:srgbClr val="002060"/>
                </a:solidFill>
                <a:cs typeface="+mn-cs"/>
              </a:rPr>
              <a:t>אַבָּא רָאָה אֶת הַכַּלָנִית וְגַם אֶת הַחַמָנִית.</a:t>
            </a:r>
            <a:endParaRPr lang="en-US" altLang="he-IL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8D8F3BC-A3D8-46AE-91FC-CAA1A5F07F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1" y="2433302"/>
            <a:ext cx="2846531" cy="37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0" y="3045203"/>
            <a:ext cx="1784124" cy="325296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E02E22-DDF1-4DE8-A0CB-6761DF54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>
          <a:xfrm flipH="1">
            <a:off x="4596746" y="2965270"/>
            <a:ext cx="3048000" cy="22271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9E06094-A239-413B-AEC9-F243B62649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13" y="2945956"/>
            <a:ext cx="1670374" cy="222716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70773C8-2FD8-45B6-A657-185A9906D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1845255" cy="1191236"/>
          </a:xfrm>
        </p:spPr>
        <p:txBody>
          <a:bodyPr>
            <a:noAutofit/>
          </a:bodyPr>
          <a:lstStyle/>
          <a:p>
            <a:pPr algn="r"/>
            <a:r>
              <a:rPr lang="he-IL" altLang="he-IL" b="1" dirty="0">
                <a:solidFill>
                  <a:srgbClr val="002060"/>
                </a:solidFill>
                <a:cs typeface="+mn-cs"/>
              </a:rPr>
              <a:t>אַבָּא אָמַר: </a:t>
            </a:r>
            <a:endParaRPr lang="en-US" altLang="he-IL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8D8F3BC-A3D8-46AE-91FC-CAA1A5F07F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1" y="2433302"/>
            <a:ext cx="2846531" cy="3727046"/>
          </a:xfrm>
          <a:prstGeom prst="rect">
            <a:avLst/>
          </a:prstGeom>
        </p:spPr>
      </p:pic>
      <p:sp>
        <p:nvSpPr>
          <p:cNvPr id="2" name="בועת דיבור: מלבן עם פינות מעוגלות 1">
            <a:extLst>
              <a:ext uri="{FF2B5EF4-FFF2-40B4-BE49-F238E27FC236}">
                <a16:creationId xmlns:a16="http://schemas.microsoft.com/office/drawing/2014/main" id="{E75FC78C-9CA9-405B-8BC8-28F3B8729766}"/>
              </a:ext>
            </a:extLst>
          </p:cNvPr>
          <p:cNvSpPr/>
          <p:nvPr/>
        </p:nvSpPr>
        <p:spPr>
          <a:xfrm>
            <a:off x="3506598" y="136525"/>
            <a:ext cx="4646802" cy="1529041"/>
          </a:xfrm>
          <a:prstGeom prst="wedgeRoundRectCallout">
            <a:avLst>
              <a:gd name="adj1" fmla="val 56435"/>
              <a:gd name="adj2" fmla="val 104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4800" b="1" dirty="0">
                <a:solidFill>
                  <a:srgbClr val="002060"/>
                </a:solidFill>
              </a:rPr>
              <a:t>הַגִנָה שֶׁל נִירָה יָפָה </a:t>
            </a:r>
            <a:r>
              <a:rPr lang="he-IL" altLang="he-IL" sz="4800" b="1" dirty="0" err="1">
                <a:solidFill>
                  <a:srgbClr val="002060"/>
                </a:solidFill>
              </a:rPr>
              <a:t>עַכְשָׁו</a:t>
            </a:r>
            <a:r>
              <a:rPr lang="he-IL" altLang="he-IL" sz="4800" b="1" dirty="0">
                <a:solidFill>
                  <a:srgbClr val="002060"/>
                </a:solidFill>
              </a:rPr>
              <a:t>.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5409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0" y="3045203"/>
            <a:ext cx="1784124" cy="325296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E02E22-DDF1-4DE8-A0CB-6761DF54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>
          <a:xfrm flipH="1">
            <a:off x="4596746" y="2965270"/>
            <a:ext cx="3048000" cy="22271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9E06094-A239-413B-AEC9-F243B62649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13" y="2945956"/>
            <a:ext cx="1670374" cy="222716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8D8F3BC-A3D8-46AE-91FC-CAA1A5F07F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1" y="2433302"/>
            <a:ext cx="2846531" cy="3727046"/>
          </a:xfrm>
          <a:prstGeom prst="rect">
            <a:avLst/>
          </a:prstGeom>
        </p:spPr>
      </p:pic>
      <p:sp>
        <p:nvSpPr>
          <p:cNvPr id="2" name="בועת דיבור: מלבן עם פינות מעוגלות 1">
            <a:extLst>
              <a:ext uri="{FF2B5EF4-FFF2-40B4-BE49-F238E27FC236}">
                <a16:creationId xmlns:a16="http://schemas.microsoft.com/office/drawing/2014/main" id="{E75FC78C-9CA9-405B-8BC8-28F3B8729766}"/>
              </a:ext>
            </a:extLst>
          </p:cNvPr>
          <p:cNvSpPr/>
          <p:nvPr/>
        </p:nvSpPr>
        <p:spPr>
          <a:xfrm>
            <a:off x="3506598" y="136525"/>
            <a:ext cx="6040074" cy="1529041"/>
          </a:xfrm>
          <a:prstGeom prst="wedgeRoundRectCallout">
            <a:avLst>
              <a:gd name="adj1" fmla="val 34074"/>
              <a:gd name="adj2" fmla="val 976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6000" b="1" dirty="0">
                <a:solidFill>
                  <a:srgbClr val="002060"/>
                </a:solidFill>
              </a:rPr>
              <a:t>נִירָה גַנָנִית קְטַנָה.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21012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0" y="3045203"/>
            <a:ext cx="1784124" cy="325296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E02E22-DDF1-4DE8-A0CB-6761DF54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>
          <a:xfrm flipH="1">
            <a:off x="4596746" y="2965270"/>
            <a:ext cx="3048000" cy="22271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9E06094-A239-413B-AEC9-F243B62649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13" y="2945956"/>
            <a:ext cx="1670374" cy="222716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8D8F3BC-A3D8-46AE-91FC-CAA1A5F07F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1" y="2433302"/>
            <a:ext cx="2846531" cy="3727046"/>
          </a:xfrm>
          <a:prstGeom prst="rect">
            <a:avLst/>
          </a:prstGeom>
        </p:spPr>
      </p:pic>
      <p:sp>
        <p:nvSpPr>
          <p:cNvPr id="2" name="בועת דיבור: מלבן עם פינות מעוגלות 1">
            <a:extLst>
              <a:ext uri="{FF2B5EF4-FFF2-40B4-BE49-F238E27FC236}">
                <a16:creationId xmlns:a16="http://schemas.microsoft.com/office/drawing/2014/main" id="{E75FC78C-9CA9-405B-8BC8-28F3B8729766}"/>
              </a:ext>
            </a:extLst>
          </p:cNvPr>
          <p:cNvSpPr/>
          <p:nvPr/>
        </p:nvSpPr>
        <p:spPr>
          <a:xfrm>
            <a:off x="3506598" y="136525"/>
            <a:ext cx="6040074" cy="1529041"/>
          </a:xfrm>
          <a:prstGeom prst="wedgeRoundRectCallout">
            <a:avLst>
              <a:gd name="adj1" fmla="val 34074"/>
              <a:gd name="adj2" fmla="val 976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6000" b="1" dirty="0">
                <a:solidFill>
                  <a:srgbClr val="002060"/>
                </a:solidFill>
              </a:rPr>
              <a:t>נִירָה גַנָנִית חֲכָמָה.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29681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435661"/>
          </a:xfrm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rgbClr val="002060"/>
                </a:solidFill>
                <a:cs typeface="+mn-cs"/>
              </a:rPr>
              <a:t>מִי קָנְתָה אֲדָנִית חֲדָשָׁה?</a:t>
            </a:r>
            <a:endParaRPr lang="en-US" altLang="he-IL" sz="80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ענן 2">
            <a:hlinkClick r:id="rId2" action="ppaction://hlinksldjump"/>
          </p:cNvPr>
          <p:cNvSpPr/>
          <p:nvPr/>
        </p:nvSpPr>
        <p:spPr>
          <a:xfrm>
            <a:off x="6863317" y="2606048"/>
            <a:ext cx="4498519" cy="2579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altLang="he-IL" sz="9600" b="1" dirty="0">
                <a:solidFill>
                  <a:srgbClr val="002060"/>
                </a:solidFill>
              </a:rPr>
              <a:t>נִירָה</a:t>
            </a:r>
            <a:endParaRPr lang="he-IL" sz="9600" dirty="0"/>
          </a:p>
        </p:txBody>
      </p:sp>
      <p:sp>
        <p:nvSpPr>
          <p:cNvPr id="6" name="ענן 5">
            <a:hlinkClick r:id="rId3" action="ppaction://hlinksldjump"/>
          </p:cNvPr>
          <p:cNvSpPr/>
          <p:nvPr/>
        </p:nvSpPr>
        <p:spPr>
          <a:xfrm>
            <a:off x="1583871" y="2702379"/>
            <a:ext cx="4678138" cy="2579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9600" b="1" dirty="0" err="1">
                <a:solidFill>
                  <a:srgbClr val="002060"/>
                </a:solidFill>
              </a:rPr>
              <a:t>אִמָא</a:t>
            </a:r>
            <a:endParaRPr lang="he-IL" sz="9600" dirty="0"/>
          </a:p>
        </p:txBody>
      </p:sp>
    </p:spTree>
    <p:extLst>
      <p:ext uri="{BB962C8B-B14F-4D97-AF65-F5344CB8AC3E}">
        <p14:creationId xmlns:p14="http://schemas.microsoft.com/office/powerpoint/2010/main" val="4623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מתוך: קוראים ולומדים בהנאה, 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8212510" y="825183"/>
            <a:ext cx="397949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נַסֵּה שׁוּב</a:t>
            </a:r>
          </a:p>
        </p:txBody>
      </p:sp>
      <p:pic>
        <p:nvPicPr>
          <p:cNvPr id="1026" name="Picture 2" descr="תוצאת תמונה עבור ‪alligator cartoon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24851" r="9030" b="13001"/>
          <a:stretch/>
        </p:blipFill>
        <p:spPr bwMode="auto">
          <a:xfrm>
            <a:off x="-128187" y="643728"/>
            <a:ext cx="10502781" cy="5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מתוך: קוראים ולומדים בהנאה, 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495655" y="312738"/>
            <a:ext cx="2939754" cy="15929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יוֹפִי</a:t>
            </a:r>
          </a:p>
        </p:txBody>
      </p:sp>
      <p:sp>
        <p:nvSpPr>
          <p:cNvPr id="2" name="AutoShape 2" descr="תמונה קשור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תמונה קשורה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Bambi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Bambi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06" y="0"/>
            <a:ext cx="841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074" name="Picture 2" descr="תוצאת תמונה עבור ‪BRAVE GIF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66" y="2418509"/>
            <a:ext cx="4925098" cy="355813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2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462317"/>
          </a:xfrm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rgbClr val="002060"/>
                </a:solidFill>
                <a:cs typeface="+mn-cs"/>
              </a:rPr>
              <a:t>מִי אָמַר: הַגִנָה שֶׁל נִירָה יָפָה?</a:t>
            </a:r>
            <a:endParaRPr lang="en-US" altLang="he-IL" sz="80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ענן 2">
            <a:hlinkClick r:id="rId2" action="ppaction://hlinksldjump"/>
          </p:cNvPr>
          <p:cNvSpPr/>
          <p:nvPr/>
        </p:nvSpPr>
        <p:spPr>
          <a:xfrm>
            <a:off x="6204858" y="2179865"/>
            <a:ext cx="5070020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8800" b="1" dirty="0"/>
              <a:t>סַבָּא</a:t>
            </a:r>
            <a:endParaRPr lang="he-IL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ענן 6">
            <a:hlinkClick r:id="rId3" action="ppaction://hlinksldjump"/>
          </p:cNvPr>
          <p:cNvSpPr/>
          <p:nvPr/>
        </p:nvSpPr>
        <p:spPr>
          <a:xfrm>
            <a:off x="495301" y="2332265"/>
            <a:ext cx="5070020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8800" b="1" dirty="0"/>
              <a:t>אַבָּא</a:t>
            </a:r>
            <a:endParaRPr lang="he-IL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מתוך: קוראים ולומדים בהנאה, 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8212510" y="825183"/>
            <a:ext cx="397949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נַסֵּה שׁוּב</a:t>
            </a:r>
          </a:p>
        </p:txBody>
      </p:sp>
      <p:pic>
        <p:nvPicPr>
          <p:cNvPr id="1026" name="Picture 2" descr="תוצאת תמונה עבור ‪alligator cartoon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24851" r="9030" b="13001"/>
          <a:stretch/>
        </p:blipFill>
        <p:spPr bwMode="auto">
          <a:xfrm>
            <a:off x="-128187" y="643728"/>
            <a:ext cx="10502781" cy="5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-1092043" y="202883"/>
            <a:ext cx="12192000" cy="12446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7200" b="1" dirty="0">
              <a:cs typeface="+mn-cs"/>
            </a:endParaRP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9619AD73-9A4C-4370-8D02-009B9BE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מתוך: קוראים ולומדים בהנאה, 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7A5C530-5CBD-4FBB-B45B-5A542E5E743A}"/>
              </a:ext>
            </a:extLst>
          </p:cNvPr>
          <p:cNvSpPr txBox="1">
            <a:spLocks/>
          </p:cNvSpPr>
          <p:nvPr/>
        </p:nvSpPr>
        <p:spPr>
          <a:xfrm>
            <a:off x="495655" y="312738"/>
            <a:ext cx="2939754" cy="15929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500" b="1" dirty="0">
                <a:cs typeface="+mn-cs"/>
              </a:rPr>
              <a:t>יוֹפִי</a:t>
            </a:r>
          </a:p>
        </p:txBody>
      </p:sp>
      <p:sp>
        <p:nvSpPr>
          <p:cNvPr id="2" name="AutoShape 2" descr="תמונה קשור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תמונה קשורה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Bambi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Bambi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06" y="0"/>
            <a:ext cx="841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-1077687"/>
            <a:ext cx="12191999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41300" b="1" dirty="0">
                <a:solidFill>
                  <a:srgbClr val="FF6600"/>
                </a:solidFill>
              </a:rPr>
              <a:t>סוֹף</a:t>
            </a:r>
            <a:endParaRPr lang="en-US" altLang="he-IL" sz="413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510" y="44625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tx2">
                    <a:lumMod val="75000"/>
                  </a:schemeClr>
                </a:solidFill>
              </a:rPr>
              <a:t>יוֹפִי</a:t>
            </a:r>
            <a:endParaRPr lang="en-US" altLang="he-IL" sz="1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תוצאת תמונה עבור ‪BRAVE GIF‬‏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889"/>
            <a:ext cx="9166710" cy="3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9600" b="1" dirty="0">
                <a:solidFill>
                  <a:srgbClr val="002060"/>
                </a:solidFill>
                <a:cs typeface="+mn-cs"/>
              </a:rPr>
              <a:t>גִנָה</a:t>
            </a:r>
            <a:endParaRPr lang="en-US" altLang="he-IL" sz="96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4" name="תמונה 3">
            <a:hlinkClick r:id="rId2" action="ppaction://hlinksldjump"/>
            <a:extLst>
              <a:ext uri="{FF2B5EF4-FFF2-40B4-BE49-F238E27FC236}">
                <a16:creationId xmlns:a16="http://schemas.microsoft.com/office/drawing/2014/main" id="{79C03B51-B2E6-4A4C-A53E-72D956DE4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54" y="1954635"/>
            <a:ext cx="4044812" cy="3540154"/>
          </a:xfrm>
          <a:prstGeom prst="rect">
            <a:avLst/>
          </a:prstGeom>
        </p:spPr>
      </p:pic>
      <p:pic>
        <p:nvPicPr>
          <p:cNvPr id="7" name="תמונה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4FA50E-69A7-4D54-A3EC-A78C2C4C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 r="29870"/>
          <a:stretch/>
        </p:blipFill>
        <p:spPr>
          <a:xfrm rot="20884121">
            <a:off x="3112316" y="1681730"/>
            <a:ext cx="2394708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074" name="Picture 2" descr="תוצאת תמונה עבור ‪BRAVE GIF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66" y="2418509"/>
            <a:ext cx="4925098" cy="355813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9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510" y="44625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tx2">
                    <a:lumMod val="75000"/>
                  </a:schemeClr>
                </a:solidFill>
              </a:rPr>
              <a:t>יוֹפִי</a:t>
            </a:r>
            <a:endParaRPr lang="en-US" altLang="he-IL" sz="1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תוצאת תמונה עבור ‪BRAVE GIF‬‏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889"/>
            <a:ext cx="9166710" cy="3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95DA40A-5BFA-4B43-AF7A-EC91EC7C0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9600" b="1" dirty="0">
                <a:solidFill>
                  <a:srgbClr val="002060"/>
                </a:solidFill>
                <a:cs typeface="+mn-cs"/>
              </a:rPr>
              <a:t>הָאֲדָנִית הַחֲדָשָׁה בַּגִנָה.</a:t>
            </a:r>
            <a:endParaRPr lang="en-US" altLang="he-IL" sz="96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13" y="4424698"/>
            <a:ext cx="2296777" cy="229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rgbClr val="002060"/>
                </a:solidFill>
                <a:cs typeface="+mn-cs"/>
              </a:rPr>
              <a:t>נִירָה קָנְתָה אֲדָנִית חֲדָשָׁה.</a:t>
            </a:r>
            <a:endParaRPr lang="en-US" altLang="he-IL" sz="88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2963368"/>
            <a:ext cx="2296777" cy="229677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39" y="1881073"/>
            <a:ext cx="2422605" cy="44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493F0C-D88B-43F5-AFE4-D69804F0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3" y="1810682"/>
            <a:ext cx="8128000" cy="4445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132513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solidFill>
                  <a:srgbClr val="002060"/>
                </a:solidFill>
                <a:cs typeface="+mn-cs"/>
              </a:rPr>
              <a:t>נִירָה שָׂמָה אֶת הָאֲדָנִית בַּגִנָה.</a:t>
            </a:r>
            <a:endParaRPr lang="en-US" altLang="he-IL" sz="72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8A40DC9-4130-4D95-88CA-7E78B7AC7B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9" y="4424698"/>
            <a:ext cx="2296777" cy="229677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0F65840-7914-4FD2-B805-2681C97FB9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39" y="1881073"/>
            <a:ext cx="2422605" cy="44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319</Words>
  <Application>Microsoft Office PowerPoint</Application>
  <PresentationFormat>מסך רחב</PresentationFormat>
  <Paragraphs>51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ערכת נושא Office</vt:lpstr>
      <vt:lpstr>אֲדָנִית</vt:lpstr>
      <vt:lpstr>נַסֵּה שׁוּב...</vt:lpstr>
      <vt:lpstr>מצגת של PowerPoint‏</vt:lpstr>
      <vt:lpstr>גִנָה</vt:lpstr>
      <vt:lpstr>נַסֵּה שׁוּב...</vt:lpstr>
      <vt:lpstr>מצגת של PowerPoint‏</vt:lpstr>
      <vt:lpstr>הָאֲדָנִית הַחֲדָשָׁה בַּגִנָה.</vt:lpstr>
      <vt:lpstr>נִירָה קָנְתָה אֲדָנִית חֲדָשָׁה.</vt:lpstr>
      <vt:lpstr>נִירָה שָׂמָה אֶת הָאֲדָנִית בַּגִנָה.</vt:lpstr>
      <vt:lpstr>נִירָה שָׁתְלָה כַּלָנִית בָּאֲדָנִית.</vt:lpstr>
      <vt:lpstr>נִירָה שָׁתְלָה גַם חַמָנִית בָּאֲדָנִית.</vt:lpstr>
      <vt:lpstr>אַבָּא בָּא לַגִנָה.</vt:lpstr>
      <vt:lpstr>אַבָּא רָאָה אֶת הַכַּלָנִית וְגַם אֶת הַחַמָנִית.</vt:lpstr>
      <vt:lpstr>אַבָּא אָמַר: </vt:lpstr>
      <vt:lpstr>מצגת של PowerPoint‏</vt:lpstr>
      <vt:lpstr>מצגת של PowerPoint‏</vt:lpstr>
      <vt:lpstr>מִי קָנְתָה אֲדָנִית חֲדָשָׁה?</vt:lpstr>
      <vt:lpstr>מצגת של PowerPoint‏</vt:lpstr>
      <vt:lpstr>מצגת של PowerPoint‏</vt:lpstr>
      <vt:lpstr>מִי אָמַר: הַגִנָה שֶׁל נִירָה יָפָה?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זיהוי צליל פותח  או מילה</dc:title>
  <dc:creator>PURIT</dc:creator>
  <cp:lastModifiedBy>PURIT</cp:lastModifiedBy>
  <cp:revision>188</cp:revision>
  <dcterms:created xsi:type="dcterms:W3CDTF">2017-11-01T15:24:26Z</dcterms:created>
  <dcterms:modified xsi:type="dcterms:W3CDTF">2018-02-10T09:44:41Z</dcterms:modified>
</cp:coreProperties>
</file>