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7" r:id="rId31"/>
    <p:sldId id="288" r:id="rId32"/>
    <p:sldId id="290" r:id="rId33"/>
    <p:sldId id="291" r:id="rId34"/>
    <p:sldId id="293" r:id="rId35"/>
    <p:sldId id="292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5" r:id="rId46"/>
    <p:sldId id="306" r:id="rId47"/>
    <p:sldId id="308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2" r:id="rId62"/>
    <p:sldId id="323" r:id="rId63"/>
    <p:sldId id="321" r:id="rId64"/>
    <p:sldId id="324" r:id="rId6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703BA5-2385-4B89-B9D6-923F8F1CB0DD}" type="datetimeFigureOut">
              <a:rPr lang="he-IL" smtClean="0"/>
              <a:pPr/>
              <a:t>ד'/כסלו/תשע"ג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D4A578-8455-4422-AA39-465BF7CCCC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13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778B-208F-4EEE-B715-2B675962E0AB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50AE-91FE-4C41-9F93-D98676448ABB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57C4-5D70-4A03-A67B-F2D7D29F7D9C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1C2D-D1F5-4265-8593-DA5B421EDC97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F77-E881-4CC5-BE77-75A51FD6407E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E0B8-35A7-4665-AA46-9840D8999B82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DD7A-7951-4DE2-98E1-AE78A7FB8674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DDC2-08D0-49A5-8901-DCE7D24CCC99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D44A-CEC5-4593-8C44-DAB2E5F9935F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FD3-E92F-402F-B38F-006884CAF8CA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72F9-C75C-4E23-8ECA-6F60C0B33FD2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BEF6-AC51-4FD2-B0DB-569E3479B065}" type="datetime8">
              <a:rPr lang="he-IL" smtClean="0"/>
              <a:pPr/>
              <a:t>18 נובמבר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FD3C-8D3C-459F-AF98-66C206CE3AB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RIT\Music\Lion%20Roar-SoundBible.com-718441804%20(1).wa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lang="he-IL" sz="6600" b="1" dirty="0"/>
              <a:t>מִיהִי </a:t>
            </a:r>
            <a:r>
              <a:rPr lang="he-IL" sz="6600" b="1" dirty="0" err="1"/>
              <a:t>אֵינְבּ</a:t>
            </a:r>
            <a:r>
              <a:rPr lang="he-IL" sz="6600" b="1" dirty="0"/>
              <a:t>ְרֵרָה? </a:t>
            </a:r>
            <a:r>
              <a:rPr lang="he-IL" sz="6600" b="1" dirty="0" smtClean="0"/>
              <a:t/>
            </a:r>
            <a:br>
              <a:rPr lang="he-IL" sz="6600" b="1" dirty="0" smtClean="0"/>
            </a:br>
            <a:r>
              <a:rPr lang="he-IL" sz="6600" b="1" dirty="0" smtClean="0"/>
              <a:t>קוֹסֶמֶת </a:t>
            </a:r>
            <a:r>
              <a:rPr lang="he-IL" sz="6600" b="1" dirty="0" err="1"/>
              <a:t>הִי</a:t>
            </a:r>
            <a:r>
              <a:rPr lang="he-IL" sz="6600" b="1" dirty="0"/>
              <a:t>א אוֹ מְכַשֵּׁפָה? </a:t>
            </a:r>
            <a:endParaRPr lang="he-IL" sz="6600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83568" y="33569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דְבוֹר</a:t>
            </a:r>
            <a:r>
              <a:rPr kumimoji="0" lang="he-I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ָה </a:t>
            </a: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עוֹמֶר (מְעַבֶּדֶת)</a:t>
            </a: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987824" y="332656"/>
            <a:ext cx="2880320" cy="1368152"/>
          </a:xfrm>
          <a:prstGeom prst="wedgeRoundRectCallout">
            <a:avLst>
              <a:gd name="adj1" fmla="val 90364"/>
              <a:gd name="adj2" fmla="val 136574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4400" b="1" dirty="0" smtClean="0">
                <a:solidFill>
                  <a:srgbClr val="FFC000"/>
                </a:solidFill>
              </a:rPr>
              <a:t>מָה </a:t>
            </a:r>
            <a:r>
              <a:rPr lang="he-IL" sz="4400" b="1" dirty="0">
                <a:solidFill>
                  <a:srgbClr val="FFC000"/>
                </a:solidFill>
              </a:rPr>
              <a:t>לְמָשָׁל</a:t>
            </a:r>
            <a:r>
              <a:rPr lang="he-IL" sz="4400" b="1" dirty="0" smtClean="0">
                <a:solidFill>
                  <a:srgbClr val="FFC000"/>
                </a:solidFill>
              </a:rPr>
              <a:t>?</a:t>
            </a:r>
            <a:endParaRPr lang="he-IL" sz="28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5940152" y="0"/>
            <a:ext cx="3312368" cy="1138138"/>
          </a:xfrm>
        </p:spPr>
        <p:txBody>
          <a:bodyPr>
            <a:normAutofit/>
          </a:bodyPr>
          <a:lstStyle/>
          <a:p>
            <a:r>
              <a:rPr lang="he-IL" b="1" dirty="0"/>
              <a:t>שָׁאַל </a:t>
            </a:r>
            <a:r>
              <a:rPr lang="he-IL" b="1" dirty="0" err="1"/>
              <a:t>הָא</a:t>
            </a:r>
            <a:r>
              <a:rPr lang="he-IL" b="1" dirty="0"/>
              <a:t>ָב</a:t>
            </a:r>
            <a:r>
              <a:rPr lang="he-IL" b="1" dirty="0" smtClean="0"/>
              <a:t>:</a:t>
            </a:r>
            <a:endParaRPr lang="he-IL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9648" y="0"/>
            <a:ext cx="4762872" cy="1138138"/>
          </a:xfrm>
        </p:spPr>
        <p:txBody>
          <a:bodyPr>
            <a:normAutofit/>
          </a:bodyPr>
          <a:lstStyle/>
          <a:p>
            <a:r>
              <a:rPr lang="he-IL" b="1" dirty="0"/>
              <a:t>אָמְרוּ </a:t>
            </a:r>
            <a:r>
              <a:rPr lang="he-IL" b="1" dirty="0" err="1"/>
              <a:t>שְׁ</a:t>
            </a:r>
            <a:r>
              <a:rPr lang="he-IL" b="1" dirty="0"/>
              <a:t>נֵי הַבָּנִים </a:t>
            </a:r>
            <a:r>
              <a:rPr lang="he-IL" b="1" dirty="0" err="1"/>
              <a:t>יַח</a:t>
            </a:r>
            <a:r>
              <a:rPr lang="he-IL" b="1" dirty="0"/>
              <a:t>ַד</a:t>
            </a:r>
            <a:r>
              <a:rPr lang="he-IL" b="1" dirty="0" smtClean="0"/>
              <a:t>:</a:t>
            </a:r>
            <a:endParaRPr lang="he-IL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260648"/>
            <a:ext cx="3816424" cy="2376264"/>
          </a:xfrm>
          <a:prstGeom prst="wedgeRoundRectCallout">
            <a:avLst>
              <a:gd name="adj1" fmla="val 60521"/>
              <a:gd name="adj2" fmla="val 96582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solidFill>
                  <a:srgbClr val="FFC000"/>
                </a:solidFill>
              </a:rPr>
              <a:t>דְּבָרִים </a:t>
            </a:r>
            <a:r>
              <a:rPr lang="he-IL" sz="4800" b="1" dirty="0" err="1">
                <a:solidFill>
                  <a:srgbClr val="FFC000"/>
                </a:solidFill>
              </a:rPr>
              <a:t>רָבּ</a:t>
            </a:r>
            <a:r>
              <a:rPr lang="he-IL" sz="4800" b="1" dirty="0">
                <a:solidFill>
                  <a:srgbClr val="FFC000"/>
                </a:solidFill>
              </a:rPr>
              <a:t>ִים עֲלוּלִ</a:t>
            </a:r>
            <a:r>
              <a:rPr lang="he-IL" sz="4800" b="1" dirty="0" err="1">
                <a:solidFill>
                  <a:srgbClr val="FFC000"/>
                </a:solidFill>
              </a:rPr>
              <a:t>ים </a:t>
            </a:r>
            <a:r>
              <a:rPr lang="he-IL" sz="4800" b="1" dirty="0" smtClean="0">
                <a:solidFill>
                  <a:srgbClr val="FFC000"/>
                </a:solidFill>
              </a:rPr>
              <a:t>לְהִתְרַחֵשׁ.</a:t>
            </a:r>
            <a:endParaRPr lang="he-IL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9648" y="0"/>
            <a:ext cx="4762872" cy="1138138"/>
          </a:xfrm>
        </p:spPr>
        <p:txBody>
          <a:bodyPr>
            <a:normAutofit/>
          </a:bodyPr>
          <a:lstStyle/>
          <a:p>
            <a:r>
              <a:rPr lang="he-IL" b="1" dirty="0"/>
              <a:t>שְׁנ</a:t>
            </a:r>
            <a:r>
              <a:rPr lang="he-IL" b="1" dirty="0" err="1"/>
              <a:t>ֵי </a:t>
            </a:r>
            <a:r>
              <a:rPr lang="he-IL" b="1" dirty="0"/>
              <a:t>הַבָּנִים </a:t>
            </a:r>
            <a:r>
              <a:rPr lang="he-IL" b="1" dirty="0" err="1" smtClean="0"/>
              <a:t>פֵרְטו</a:t>
            </a:r>
            <a:r>
              <a:rPr lang="he-IL" b="1" dirty="0" smtClean="0"/>
              <a:t>ּ:</a:t>
            </a:r>
            <a:endParaRPr lang="he-IL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260648"/>
            <a:ext cx="3816424" cy="2376264"/>
          </a:xfrm>
          <a:prstGeom prst="wedgeRoundRectCallout">
            <a:avLst>
              <a:gd name="adj1" fmla="val 60521"/>
              <a:gd name="adj2" fmla="val 96582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dirty="0"/>
              <a:t>הַגַּרְזֶן </a:t>
            </a:r>
            <a:r>
              <a:rPr lang="he-IL" sz="4800" dirty="0" err="1" smtClean="0"/>
              <a:t>יָכו</a:t>
            </a:r>
            <a:r>
              <a:rPr lang="he-IL" sz="4800" dirty="0" smtClean="0"/>
              <a:t>ֹל</a:t>
            </a:r>
            <a:r>
              <a:rPr lang="he-IL" sz="4800" dirty="0" err="1" smtClean="0"/>
              <a:t> לְהִש</a:t>
            </a:r>
            <a:r>
              <a:rPr lang="he-IL" sz="4800" dirty="0" smtClean="0"/>
              <a:t>ָּׁבֵר</a:t>
            </a:r>
            <a:r>
              <a:rPr lang="he-IL" sz="4800" dirty="0"/>
              <a:t>, </a:t>
            </a:r>
            <a:r>
              <a:rPr lang="he-IL" sz="4800" dirty="0" err="1"/>
              <a:t>לֹ</a:t>
            </a:r>
            <a:r>
              <a:rPr lang="he-IL" sz="4800" dirty="0"/>
              <a:t>א?</a:t>
            </a:r>
            <a:endParaRPr lang="he-IL" sz="3200" b="1" dirty="0">
              <a:solidFill>
                <a:srgbClr val="FFC000"/>
              </a:solidFill>
            </a:endParaRPr>
          </a:p>
        </p:txBody>
      </p:sp>
      <p:pic>
        <p:nvPicPr>
          <p:cNvPr id="21506" name="Picture 2" descr="http://www.polack.co.il/media/items/small/N1453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57830">
            <a:off x="320200" y="3476434"/>
            <a:ext cx="2111528" cy="2309485"/>
          </a:xfrm>
          <a:prstGeom prst="rect">
            <a:avLst/>
          </a:prstGeom>
          <a:noFill/>
        </p:spPr>
      </p:pic>
      <p:pic>
        <p:nvPicPr>
          <p:cNvPr id="10" name="Picture 2" descr="http://www.polack.co.il/media/items/small/N1453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862"/>
          <a:stretch>
            <a:fillRect/>
          </a:stretch>
        </p:blipFill>
        <p:spPr bwMode="auto">
          <a:xfrm rot="18957830">
            <a:off x="-226903" y="4723455"/>
            <a:ext cx="2111528" cy="1134827"/>
          </a:xfrm>
          <a:prstGeom prst="rect">
            <a:avLst/>
          </a:prstGeom>
          <a:noFill/>
        </p:spPr>
      </p:pic>
      <p:pic>
        <p:nvPicPr>
          <p:cNvPr id="11" name="Picture 2" descr="http://www.polack.co.il/media/items/small/N1453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38"/>
          <a:stretch>
            <a:fillRect/>
          </a:stretch>
        </p:blipFill>
        <p:spPr bwMode="auto">
          <a:xfrm rot="18957830">
            <a:off x="867062" y="4933880"/>
            <a:ext cx="2111528" cy="11746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260648"/>
            <a:ext cx="3816424" cy="2376264"/>
          </a:xfrm>
          <a:prstGeom prst="wedgeRoundRectCallout">
            <a:avLst>
              <a:gd name="adj1" fmla="val 60521"/>
              <a:gd name="adj2" fmla="val 96582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dirty="0" smtClean="0"/>
              <a:t>הָעֲגָלָה יְכוֹלָה </a:t>
            </a:r>
            <a:r>
              <a:rPr lang="he-IL" sz="4800" dirty="0"/>
              <a:t>לִשְׁ</a:t>
            </a:r>
            <a:r>
              <a:rPr lang="he-IL" sz="4800" dirty="0" err="1"/>
              <a:t>קֹע</a:t>
            </a:r>
            <a:r>
              <a:rPr lang="he-IL" sz="4800" dirty="0"/>
              <a:t>ַ </a:t>
            </a:r>
            <a:r>
              <a:rPr lang="he-IL" sz="4800" dirty="0" err="1"/>
              <a:t>בַּבּ</a:t>
            </a:r>
            <a:r>
              <a:rPr lang="he-IL" sz="4800" dirty="0"/>
              <a:t>ֹץ. </a:t>
            </a:r>
            <a:endParaRPr lang="he-IL" sz="3200" b="1" dirty="0">
              <a:solidFill>
                <a:srgbClr val="FFC000"/>
              </a:solidFill>
            </a:endParaRPr>
          </a:p>
        </p:txBody>
      </p:sp>
      <p:sp>
        <p:nvSpPr>
          <p:cNvPr id="13" name="הסבר ענן 12"/>
          <p:cNvSpPr/>
          <p:nvPr/>
        </p:nvSpPr>
        <p:spPr>
          <a:xfrm>
            <a:off x="4860032" y="260648"/>
            <a:ext cx="3816424" cy="2376264"/>
          </a:xfrm>
          <a:prstGeom prst="cloudCallout">
            <a:avLst>
              <a:gd name="adj1" fmla="val -52380"/>
              <a:gd name="adj2" fmla="val 95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7650" name="Picture 2" descr="http://bloodgarden.com/p7hg_img_1/fullsize/4-horse_bogged_in_mud_f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5EE"/>
              </a:clrFrom>
              <a:clrTo>
                <a:srgbClr val="F8F5EE">
                  <a:alpha val="0"/>
                </a:srgbClr>
              </a:clrTo>
            </a:clrChange>
          </a:blip>
          <a:srcRect l="6048" t="5532" r="6257" b="7806"/>
          <a:stretch>
            <a:fillRect/>
          </a:stretch>
        </p:blipFill>
        <p:spPr bwMode="auto">
          <a:xfrm>
            <a:off x="5652120" y="548680"/>
            <a:ext cx="2088232" cy="16921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260648"/>
            <a:ext cx="3816424" cy="2376264"/>
          </a:xfrm>
          <a:prstGeom prst="wedgeRoundRectCallout">
            <a:avLst>
              <a:gd name="adj1" fmla="val 60521"/>
              <a:gd name="adj2" fmla="val 96582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dirty="0"/>
              <a:t>וּמַה יִּהְיֶה אִם הַסּו</a:t>
            </a:r>
            <a:r>
              <a:rPr lang="he-IL" sz="4800" dirty="0" err="1"/>
              <a:t>ּס </a:t>
            </a:r>
            <a:r>
              <a:rPr lang="he-IL" sz="4800" dirty="0"/>
              <a:t>יִבְרַח? </a:t>
            </a:r>
            <a:endParaRPr lang="he-IL" sz="3200" b="1" dirty="0">
              <a:solidFill>
                <a:srgbClr val="FFC000"/>
              </a:solidFill>
            </a:endParaRPr>
          </a:p>
        </p:txBody>
      </p:sp>
      <p:sp>
        <p:nvSpPr>
          <p:cNvPr id="13" name="הסבר ענן 12"/>
          <p:cNvSpPr/>
          <p:nvPr/>
        </p:nvSpPr>
        <p:spPr>
          <a:xfrm>
            <a:off x="4860032" y="260648"/>
            <a:ext cx="3816424" cy="2376264"/>
          </a:xfrm>
          <a:prstGeom prst="cloudCallout">
            <a:avLst>
              <a:gd name="adj1" fmla="val -52380"/>
              <a:gd name="adj2" fmla="val 95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 descr="cheval_0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60648"/>
            <a:ext cx="1776214" cy="2114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260648"/>
            <a:ext cx="3384376" cy="2376264"/>
          </a:xfrm>
          <a:prstGeom prst="wedgeRoundRectCallout">
            <a:avLst>
              <a:gd name="adj1" fmla="val 78083"/>
              <a:gd name="adj2" fmla="val 87603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dirty="0"/>
              <a:t>אוֹ אִם </a:t>
            </a:r>
            <a:r>
              <a:rPr lang="he-IL" sz="4800" dirty="0" smtClean="0"/>
              <a:t>אַרְי</a:t>
            </a:r>
            <a:r>
              <a:rPr lang="he-IL" sz="4800" dirty="0" err="1" smtClean="0"/>
              <a:t>ֵה </a:t>
            </a:r>
            <a:r>
              <a:rPr lang="he-IL" sz="4800" dirty="0" smtClean="0"/>
              <a:t>יִתְנַפֵּל </a:t>
            </a:r>
            <a:r>
              <a:rPr lang="he-IL" sz="4800" dirty="0" err="1"/>
              <a:t>עָלֵי</a:t>
            </a:r>
            <a:r>
              <a:rPr lang="he-IL" sz="4800" dirty="0"/>
              <a:t>נוּ בַּיַּעַר...</a:t>
            </a:r>
            <a:endParaRPr lang="he-IL" sz="3200" b="1" dirty="0">
              <a:solidFill>
                <a:srgbClr val="FFC000"/>
              </a:solidFill>
            </a:endParaRPr>
          </a:p>
        </p:txBody>
      </p:sp>
      <p:sp>
        <p:nvSpPr>
          <p:cNvPr id="13" name="הסבר ענן 12"/>
          <p:cNvSpPr/>
          <p:nvPr/>
        </p:nvSpPr>
        <p:spPr>
          <a:xfrm>
            <a:off x="4860032" y="260648"/>
            <a:ext cx="3816424" cy="2376264"/>
          </a:xfrm>
          <a:prstGeom prst="cloudCallout">
            <a:avLst>
              <a:gd name="adj1" fmla="val -52380"/>
              <a:gd name="adj2" fmla="val 95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 descr="littlelion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18646"/>
            <a:ext cx="2448272" cy="2431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6700" dirty="0" smtClean="0"/>
              <a:t>תּקָלוֹת </a:t>
            </a:r>
            <a:r>
              <a:rPr lang="he-IL" sz="6700" dirty="0"/>
              <a:t>רַבּו</a:t>
            </a:r>
            <a:r>
              <a:rPr lang="he-IL" sz="6700" dirty="0" err="1"/>
              <a:t>ֹת </a:t>
            </a:r>
            <a:r>
              <a:rPr lang="he-IL" sz="6700" dirty="0"/>
              <a:t>וְשׁוֹנוֹת </a:t>
            </a:r>
            <a:r>
              <a:rPr lang="he-IL" sz="6700" dirty="0" err="1"/>
              <a:t>פֵּרְט</a:t>
            </a:r>
            <a:r>
              <a:rPr lang="he-IL" sz="6700" dirty="0"/>
              <a:t>וּ, כִּי חָשְׁשׁוּ </a:t>
            </a:r>
            <a:r>
              <a:rPr lang="he-IL" sz="6700" dirty="0" err="1"/>
              <a:t>לָצֵ</a:t>
            </a:r>
            <a:r>
              <a:rPr lang="he-IL" sz="6700" dirty="0"/>
              <a:t>את לַיַּעַר וּלְהַרְחִיק לֶכֶ</a:t>
            </a:r>
            <a:r>
              <a:rPr lang="he-IL" sz="6700" dirty="0" err="1"/>
              <a:t>ת </a:t>
            </a:r>
            <a:r>
              <a:rPr lang="he-IL" sz="6700" dirty="0"/>
              <a:t>לְלֹא אֲבִיהֶם </a:t>
            </a:r>
            <a:r>
              <a:rPr lang="he-IL" sz="6700" dirty="0" smtClean="0"/>
              <a:t>לְצִדָּם</a:t>
            </a:r>
            <a:r>
              <a:rPr lang="he-IL" sz="67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628800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2123728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0" y="0"/>
            <a:ext cx="9144000" cy="1988840"/>
          </a:xfrm>
          <a:prstGeom prst="wedgeRoundRectCallout">
            <a:avLst>
              <a:gd name="adj1" fmla="val 30416"/>
              <a:gd name="adj2" fmla="val 90025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3200" b="1" dirty="0">
                <a:solidFill>
                  <a:srgbClr val="FFC000"/>
                </a:solidFill>
              </a:rPr>
              <a:t>חֲבָל שֶׁאֵינִי </a:t>
            </a:r>
            <a:r>
              <a:rPr lang="he-IL" sz="3200" b="1" dirty="0" err="1">
                <a:solidFill>
                  <a:srgbClr val="FFC000"/>
                </a:solidFill>
              </a:rPr>
              <a:t>יָכו</a:t>
            </a:r>
            <a:r>
              <a:rPr lang="he-IL" sz="3200" b="1" dirty="0">
                <a:solidFill>
                  <a:srgbClr val="FFC000"/>
                </a:solidFill>
              </a:rPr>
              <a:t>ֹל</a:t>
            </a:r>
            <a:r>
              <a:rPr lang="he-IL" sz="3200" b="1" dirty="0" err="1">
                <a:solidFill>
                  <a:srgbClr val="FFC000"/>
                </a:solidFill>
              </a:rPr>
              <a:t> </a:t>
            </a:r>
            <a:r>
              <a:rPr lang="he-IL" sz="3200" b="1" dirty="0">
                <a:solidFill>
                  <a:srgbClr val="FFC000"/>
                </a:solidFill>
              </a:rPr>
              <a:t>לִדְחוֹת </a:t>
            </a:r>
            <a:r>
              <a:rPr lang="he-IL" sz="3200" b="1" dirty="0" err="1">
                <a:solidFill>
                  <a:srgbClr val="FFC000"/>
                </a:solidFill>
              </a:rPr>
              <a:t>אֶ</a:t>
            </a:r>
            <a:r>
              <a:rPr lang="he-IL" sz="3200" b="1" dirty="0">
                <a:solidFill>
                  <a:srgbClr val="FFC000"/>
                </a:solidFill>
              </a:rPr>
              <a:t>ת נְסִיעָתִי. לָכֵ</a:t>
            </a:r>
            <a:r>
              <a:rPr lang="he-IL" sz="3200" b="1" dirty="0" err="1">
                <a:solidFill>
                  <a:srgbClr val="FFC000"/>
                </a:solidFill>
              </a:rPr>
              <a:t>ן </a:t>
            </a:r>
            <a:r>
              <a:rPr lang="he-IL" sz="3200" b="1" dirty="0">
                <a:solidFill>
                  <a:srgbClr val="FFC000"/>
                </a:solidFill>
              </a:rPr>
              <a:t>אָעוּץ לָכֶ</a:t>
            </a:r>
            <a:r>
              <a:rPr lang="he-IL" sz="3200" b="1" dirty="0" err="1">
                <a:solidFill>
                  <a:srgbClr val="FFC000"/>
                </a:solidFill>
              </a:rPr>
              <a:t>ם </a:t>
            </a:r>
            <a:r>
              <a:rPr lang="he-IL" sz="3200" b="1" dirty="0">
                <a:solidFill>
                  <a:srgbClr val="FFC000"/>
                </a:solidFill>
              </a:rPr>
              <a:t>עֵצָה. אִם תִּקְרֶה </a:t>
            </a:r>
            <a:r>
              <a:rPr lang="he-IL" sz="3200" b="1" dirty="0" err="1">
                <a:solidFill>
                  <a:srgbClr val="FFC000"/>
                </a:solidFill>
              </a:rPr>
              <a:t>לָכ</a:t>
            </a:r>
            <a:r>
              <a:rPr lang="he-IL" sz="3200" b="1" dirty="0">
                <a:solidFill>
                  <a:srgbClr val="FFC000"/>
                </a:solidFill>
              </a:rPr>
              <a:t>ֶם </a:t>
            </a:r>
            <a:r>
              <a:rPr lang="he-IL" sz="3200" b="1" dirty="0" smtClean="0">
                <a:solidFill>
                  <a:srgbClr val="FFC000"/>
                </a:solidFill>
              </a:rPr>
              <a:t>בַּיַּעַר </a:t>
            </a:r>
            <a:r>
              <a:rPr lang="he-IL" sz="3200" b="1" dirty="0" err="1">
                <a:solidFill>
                  <a:srgbClr val="FFC000"/>
                </a:solidFill>
              </a:rPr>
              <a:t>תְּק</a:t>
            </a:r>
            <a:r>
              <a:rPr lang="he-IL" sz="3200" b="1" dirty="0">
                <a:solidFill>
                  <a:srgbClr val="FFC000"/>
                </a:solidFill>
              </a:rPr>
              <a:t>ָלָה כָּלְשֶׁהִּי בְּעֵת </a:t>
            </a:r>
            <a:r>
              <a:rPr lang="he-IL" sz="3200" b="1" dirty="0" smtClean="0">
                <a:solidFill>
                  <a:srgbClr val="FFC000"/>
                </a:solidFill>
              </a:rPr>
              <a:t>הֶעְדֵּרִי </a:t>
            </a:r>
            <a:r>
              <a:rPr lang="he-IL" sz="3200" b="1" dirty="0">
                <a:solidFill>
                  <a:srgbClr val="FFC000"/>
                </a:solidFill>
              </a:rPr>
              <a:t>וְלֹ</a:t>
            </a:r>
            <a:r>
              <a:rPr lang="he-IL" sz="3200" b="1" dirty="0" err="1">
                <a:solidFill>
                  <a:srgbClr val="FFC000"/>
                </a:solidFill>
              </a:rPr>
              <a:t>א </a:t>
            </a:r>
            <a:r>
              <a:rPr lang="he-IL" sz="3200" b="1" dirty="0">
                <a:solidFill>
                  <a:srgbClr val="FFC000"/>
                </a:solidFill>
              </a:rPr>
              <a:t>תֵּדְעוּ </a:t>
            </a:r>
            <a:r>
              <a:rPr lang="he-IL" sz="3200" b="1" dirty="0" err="1">
                <a:solidFill>
                  <a:srgbClr val="FFC000"/>
                </a:solidFill>
              </a:rPr>
              <a:t>אֵי</a:t>
            </a:r>
            <a:r>
              <a:rPr lang="he-IL" sz="3200" b="1" dirty="0">
                <a:solidFill>
                  <a:srgbClr val="FFC000"/>
                </a:solidFill>
              </a:rPr>
              <a:t>ךְ לְהִתְגַּבֵּר עָלֵיהָ בְּכוֹח</a:t>
            </a:r>
            <a:r>
              <a:rPr lang="he-IL" sz="3200" b="1" dirty="0" err="1">
                <a:solidFill>
                  <a:srgbClr val="FFC000"/>
                </a:solidFill>
              </a:rPr>
              <a:t>וֹת </a:t>
            </a:r>
            <a:r>
              <a:rPr lang="he-IL" sz="3200" b="1" dirty="0">
                <a:solidFill>
                  <a:srgbClr val="FFC000"/>
                </a:solidFill>
              </a:rPr>
              <a:t>עַצְמְכֶם </a:t>
            </a:r>
            <a:r>
              <a:rPr lang="he-IL" sz="3200" b="1" dirty="0" err="1" smtClean="0">
                <a:solidFill>
                  <a:srgbClr val="FFC000"/>
                </a:solidFill>
              </a:rPr>
              <a:t>קִרְ</a:t>
            </a:r>
            <a:r>
              <a:rPr lang="he-IL" sz="3200" b="1" dirty="0" smtClean="0">
                <a:solidFill>
                  <a:srgbClr val="FFC000"/>
                </a:solidFill>
              </a:rPr>
              <a:t>אוּ </a:t>
            </a:r>
            <a:r>
              <a:rPr lang="he-IL" sz="3200" b="1" dirty="0">
                <a:solidFill>
                  <a:srgbClr val="FFC000"/>
                </a:solidFill>
              </a:rPr>
              <a:t>לְעֶזְרָה אֶת </a:t>
            </a:r>
            <a:r>
              <a:rPr lang="he-IL" sz="3200" b="1" dirty="0" err="1">
                <a:solidFill>
                  <a:srgbClr val="FFC000"/>
                </a:solidFill>
              </a:rPr>
              <a:t>אֵינְבּ</a:t>
            </a:r>
            <a:r>
              <a:rPr lang="he-IL" sz="3200" b="1" dirty="0">
                <a:solidFill>
                  <a:srgbClr val="FFC000"/>
                </a:solidFill>
              </a:rPr>
              <a:t>ְרֵרָה. אֲנִ</a:t>
            </a:r>
            <a:r>
              <a:rPr lang="he-IL" sz="3200" b="1" dirty="0" err="1">
                <a:solidFill>
                  <a:srgbClr val="FFC000"/>
                </a:solidFill>
              </a:rPr>
              <a:t>י </a:t>
            </a:r>
            <a:r>
              <a:rPr lang="he-IL" sz="3200" b="1" dirty="0">
                <a:solidFill>
                  <a:srgbClr val="FFC000"/>
                </a:solidFill>
              </a:rPr>
              <a:t>בָּטוּחַ </a:t>
            </a:r>
            <a:r>
              <a:rPr lang="he-IL" sz="3200" b="1" dirty="0" smtClean="0">
                <a:solidFill>
                  <a:srgbClr val="FFC000"/>
                </a:solidFill>
              </a:rPr>
              <a:t>כִּי הִיא </a:t>
            </a:r>
            <a:r>
              <a:rPr lang="he-IL" sz="3200" b="1" dirty="0" err="1">
                <a:solidFill>
                  <a:srgbClr val="FFC000"/>
                </a:solidFill>
              </a:rPr>
              <a:t>תַּע</a:t>
            </a:r>
            <a:r>
              <a:rPr lang="he-IL" sz="3200" b="1" dirty="0">
                <a:solidFill>
                  <a:srgbClr val="FFC000"/>
                </a:solidFill>
              </a:rPr>
              <a:t>ֲזֹר לָכֶם</a:t>
            </a:r>
            <a:r>
              <a:rPr lang="he-IL" sz="3200" b="1" dirty="0" smtClean="0">
                <a:solidFill>
                  <a:srgbClr val="FFC000"/>
                </a:solidFill>
              </a:rPr>
              <a:t>.</a:t>
            </a:r>
            <a:endParaRPr lang="he-IL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467544" y="1052736"/>
            <a:ext cx="5832648" cy="1656184"/>
          </a:xfrm>
          <a:prstGeom prst="wedgeRoundRectCallout">
            <a:avLst>
              <a:gd name="adj1" fmla="val 38629"/>
              <a:gd name="adj2" fmla="val 123248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 err="1" smtClean="0">
                <a:solidFill>
                  <a:srgbClr val="FFC000"/>
                </a:solidFill>
              </a:rPr>
              <a:t>אֵינְבּ</a:t>
            </a:r>
            <a:r>
              <a:rPr lang="he-IL" sz="5400" b="1" dirty="0" smtClean="0">
                <a:solidFill>
                  <a:srgbClr val="FFC000"/>
                </a:solidFill>
              </a:rPr>
              <a:t>ְרֵרָה? אֵיזֶה </a:t>
            </a:r>
            <a:r>
              <a:rPr lang="he-IL" sz="5400" b="1" dirty="0">
                <a:solidFill>
                  <a:srgbClr val="FFC000"/>
                </a:solidFill>
              </a:rPr>
              <a:t>מִין שֵׁם </a:t>
            </a:r>
            <a:r>
              <a:rPr lang="he-IL" sz="5400" b="1" dirty="0" smtClean="0">
                <a:solidFill>
                  <a:srgbClr val="FFC000"/>
                </a:solidFill>
              </a:rPr>
              <a:t>הוּא זֶה?</a:t>
            </a:r>
            <a:endParaRPr lang="he-IL" sz="54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5292080" y="0"/>
            <a:ext cx="3960440" cy="1138138"/>
          </a:xfrm>
        </p:spPr>
        <p:txBody>
          <a:bodyPr>
            <a:normAutofit/>
          </a:bodyPr>
          <a:lstStyle/>
          <a:p>
            <a:r>
              <a:rPr lang="he-IL" b="1" dirty="0" smtClean="0"/>
              <a:t>תָּמַהּ </a:t>
            </a:r>
            <a:r>
              <a:rPr lang="he-IL" b="1" dirty="0" err="1" smtClean="0"/>
              <a:t>הַב</a:t>
            </a:r>
            <a:r>
              <a:rPr lang="he-IL" b="1" dirty="0" smtClean="0"/>
              <a:t>ֵּן </a:t>
            </a:r>
            <a:r>
              <a:rPr lang="he-IL" b="1" i="1" dirty="0" smtClean="0"/>
              <a:t>הָאֶחָד :</a:t>
            </a:r>
            <a:endParaRPr lang="he-IL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332656"/>
            <a:ext cx="5832648" cy="1656184"/>
          </a:xfrm>
          <a:prstGeom prst="wedgeRoundRectCallout">
            <a:avLst>
              <a:gd name="adj1" fmla="val 11716"/>
              <a:gd name="adj2" fmla="val 159135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5400" b="1" dirty="0">
                <a:solidFill>
                  <a:srgbClr val="FFC000"/>
                </a:solidFill>
              </a:rPr>
              <a:t>הַאִם </a:t>
            </a:r>
            <a:r>
              <a:rPr lang="he-IL" sz="5400" b="1" dirty="0" err="1">
                <a:solidFill>
                  <a:srgbClr val="FFC000"/>
                </a:solidFill>
              </a:rPr>
              <a:t>אֵינְבּ</a:t>
            </a:r>
            <a:r>
              <a:rPr lang="he-IL" sz="5400" b="1" dirty="0">
                <a:solidFill>
                  <a:srgbClr val="FFC000"/>
                </a:solidFill>
              </a:rPr>
              <a:t>ְרֵרָה </a:t>
            </a:r>
            <a:r>
              <a:rPr lang="he-IL" sz="5400" b="1" dirty="0" err="1">
                <a:solidFill>
                  <a:srgbClr val="FFC000"/>
                </a:solidFill>
              </a:rPr>
              <a:t>גָּ</a:t>
            </a:r>
            <a:r>
              <a:rPr lang="he-IL" sz="5400" b="1" dirty="0">
                <a:solidFill>
                  <a:srgbClr val="FFC000"/>
                </a:solidFill>
              </a:rPr>
              <a:t>רָה עַל יַד הַיַּעַר</a:t>
            </a:r>
            <a:r>
              <a:rPr lang="he-IL" sz="5400" b="1" dirty="0" smtClean="0">
                <a:solidFill>
                  <a:srgbClr val="FFC000"/>
                </a:solidFill>
              </a:rPr>
              <a:t>?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012160" y="0"/>
            <a:ext cx="3240360" cy="1138138"/>
          </a:xfrm>
        </p:spPr>
        <p:txBody>
          <a:bodyPr>
            <a:normAutofit/>
          </a:bodyPr>
          <a:lstStyle/>
          <a:p>
            <a:r>
              <a:rPr lang="he-IL" b="1" dirty="0" smtClean="0"/>
              <a:t>שָׁא</a:t>
            </a:r>
            <a:r>
              <a:rPr lang="he-IL" b="1" dirty="0" err="1" smtClean="0"/>
              <a:t>ַל </a:t>
            </a:r>
            <a:r>
              <a:rPr lang="he-IL" b="1" dirty="0" smtClean="0"/>
              <a:t>הַשֵּׁנִי</a:t>
            </a:r>
            <a:r>
              <a:rPr lang="he-IL" b="1" i="1" dirty="0" smtClean="0"/>
              <a:t>:</a:t>
            </a:r>
            <a:endParaRPr lang="he-IL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43000"/>
          </a:xfrm>
        </p:spPr>
        <p:txBody>
          <a:bodyPr>
            <a:noAutofit/>
          </a:bodyPr>
          <a:lstStyle/>
          <a:p>
            <a:r>
              <a:rPr lang="he-IL" dirty="0"/>
              <a:t>סִפּוּר </a:t>
            </a:r>
            <a:r>
              <a:rPr lang="he-IL" dirty="0" err="1"/>
              <a:t>זֶ</a:t>
            </a:r>
            <a:r>
              <a:rPr lang="he-IL" dirty="0"/>
              <a:t>ה הִגִּ</a:t>
            </a:r>
            <a:r>
              <a:rPr lang="he-IL" dirty="0" err="1"/>
              <a:t>יעַ </a:t>
            </a:r>
            <a:r>
              <a:rPr lang="he-IL" dirty="0"/>
              <a:t>אֵלֵינוּ מֵאַחַת מֵאַרְצ</a:t>
            </a:r>
            <a:r>
              <a:rPr lang="he-IL" dirty="0" err="1"/>
              <a:t>וֹת </a:t>
            </a:r>
            <a:r>
              <a:rPr lang="he-IL" dirty="0"/>
              <a:t>הַבַּלְקָן – </a:t>
            </a:r>
            <a:r>
              <a:rPr lang="he-IL" dirty="0" err="1"/>
              <a:t>יָו</a:t>
            </a:r>
            <a:r>
              <a:rPr lang="he-IL" dirty="0"/>
              <a:t>ָן, בּוּלְגַרְי</a:t>
            </a:r>
            <a:r>
              <a:rPr lang="he-IL" dirty="0" err="1"/>
              <a:t>ָה </a:t>
            </a:r>
            <a:r>
              <a:rPr lang="he-IL" dirty="0"/>
              <a:t>אוֹ </a:t>
            </a:r>
            <a:r>
              <a:rPr lang="he-IL" dirty="0" smtClean="0"/>
              <a:t>יוּגוֹסְלַבְיָה.</a:t>
            </a:r>
            <a:endParaRPr lang="he-IL" dirty="0"/>
          </a:p>
        </p:txBody>
      </p:sp>
      <p:pic>
        <p:nvPicPr>
          <p:cNvPr id="11266" name="Picture 2" descr="http://www.ynet.co.il/PicServer2/02012008/1399506/balkan_new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340" y="1844824"/>
            <a:ext cx="6749095" cy="4797152"/>
          </a:xfrm>
          <a:prstGeom prst="rect">
            <a:avLst/>
          </a:prstGeom>
          <a:noFill/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188640"/>
            <a:ext cx="5832648" cy="1224136"/>
          </a:xfrm>
          <a:prstGeom prst="wedgeRoundRectCallout">
            <a:avLst>
              <a:gd name="adj1" fmla="val 26348"/>
              <a:gd name="adj2" fmla="val 251767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FFC000"/>
                </a:solidFill>
              </a:rPr>
              <a:t>הַאִם הִיא קוֹסֶמֶת? 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012160" y="0"/>
            <a:ext cx="3240360" cy="1138138"/>
          </a:xfrm>
        </p:spPr>
        <p:txBody>
          <a:bodyPr>
            <a:normAutofit/>
          </a:bodyPr>
          <a:lstStyle/>
          <a:p>
            <a:r>
              <a:rPr lang="he-IL" b="1" dirty="0" smtClean="0"/>
              <a:t>תָּמְהוּ הַשְּׁנַיִם:</a:t>
            </a:r>
            <a:endParaRPr lang="he-IL" b="1" i="1" dirty="0"/>
          </a:p>
        </p:txBody>
      </p:sp>
      <p:sp>
        <p:nvSpPr>
          <p:cNvPr id="11" name="הסבר ענן 10"/>
          <p:cNvSpPr/>
          <p:nvPr/>
        </p:nvSpPr>
        <p:spPr>
          <a:xfrm>
            <a:off x="899592" y="1700808"/>
            <a:ext cx="2952328" cy="2304256"/>
          </a:xfrm>
          <a:prstGeom prst="cloudCallout">
            <a:avLst>
              <a:gd name="adj1" fmla="val 86450"/>
              <a:gd name="adj2" fmla="val 556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 descr="sleep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844824"/>
            <a:ext cx="1872208" cy="1835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3851920" y="260648"/>
            <a:ext cx="2016224" cy="1656184"/>
          </a:xfrm>
          <a:prstGeom prst="wedgeRoundRectCallout">
            <a:avLst>
              <a:gd name="adj1" fmla="val 416"/>
              <a:gd name="adj2" fmla="val 147172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 smtClean="0">
                <a:solidFill>
                  <a:srgbClr val="FFC000"/>
                </a:solidFill>
              </a:rPr>
              <a:t>חַיָּה</a:t>
            </a:r>
            <a:r>
              <a:rPr lang="he-IL" sz="5400" b="1" dirty="0">
                <a:solidFill>
                  <a:srgbClr val="FFC000"/>
                </a:solidFill>
              </a:rPr>
              <a:t>? 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012160" y="0"/>
            <a:ext cx="3240360" cy="1138138"/>
          </a:xfrm>
        </p:spPr>
        <p:txBody>
          <a:bodyPr>
            <a:normAutofit/>
          </a:bodyPr>
          <a:lstStyle/>
          <a:p>
            <a:r>
              <a:rPr lang="he-IL" b="1" dirty="0" smtClean="0"/>
              <a:t>תָּמְהוּ הַשְּׁנַיִם:</a:t>
            </a:r>
            <a:endParaRPr lang="he-IL" b="1" i="1" dirty="0"/>
          </a:p>
        </p:txBody>
      </p:sp>
      <p:sp>
        <p:nvSpPr>
          <p:cNvPr id="7" name="הסבר ענן 6"/>
          <p:cNvSpPr/>
          <p:nvPr/>
        </p:nvSpPr>
        <p:spPr>
          <a:xfrm>
            <a:off x="683568" y="908720"/>
            <a:ext cx="2952328" cy="2304256"/>
          </a:xfrm>
          <a:prstGeom prst="cloudCallout">
            <a:avLst>
              <a:gd name="adj1" fmla="val 80772"/>
              <a:gd name="adj2" fmla="val 788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 descr="היפו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2629" y="1294945"/>
            <a:ext cx="2043227" cy="1485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323528" y="404664"/>
            <a:ext cx="5832648" cy="1008112"/>
          </a:xfrm>
          <a:prstGeom prst="wedgeRoundRectCallout">
            <a:avLst>
              <a:gd name="adj1" fmla="val 27916"/>
              <a:gd name="adj2" fmla="val 247736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rgbClr val="FFC000"/>
                </a:solidFill>
              </a:rPr>
              <a:t>וְאוּלַי</a:t>
            </a:r>
            <a:r>
              <a:rPr lang="he-IL" sz="4400" b="1" dirty="0">
                <a:solidFill>
                  <a:srgbClr val="FFC000"/>
                </a:solidFill>
              </a:rPr>
              <a:t>, </a:t>
            </a:r>
            <a:r>
              <a:rPr lang="he-IL" sz="4400" b="1" dirty="0" smtClean="0">
                <a:solidFill>
                  <a:srgbClr val="FFC000"/>
                </a:solidFill>
              </a:rPr>
              <a:t>חָלִילָ</a:t>
            </a:r>
            <a:r>
              <a:rPr lang="he-IL" sz="4400" b="1" dirty="0" err="1" smtClean="0">
                <a:solidFill>
                  <a:srgbClr val="FFC000"/>
                </a:solidFill>
              </a:rPr>
              <a:t>ה, </a:t>
            </a:r>
            <a:r>
              <a:rPr lang="he-IL" sz="4400" b="1" dirty="0" smtClean="0">
                <a:solidFill>
                  <a:srgbClr val="FFC000"/>
                </a:solidFill>
              </a:rPr>
              <a:t>מְכַשֵּׁפָה?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012160" y="0"/>
            <a:ext cx="3240360" cy="1138138"/>
          </a:xfrm>
        </p:spPr>
        <p:txBody>
          <a:bodyPr>
            <a:normAutofit/>
          </a:bodyPr>
          <a:lstStyle/>
          <a:p>
            <a:r>
              <a:rPr lang="he-IL" b="1" dirty="0" smtClean="0"/>
              <a:t>תָּמְהוּ הַשְּׁנַיִם:</a:t>
            </a:r>
            <a:endParaRPr lang="he-IL" b="1" i="1" dirty="0"/>
          </a:p>
        </p:txBody>
      </p:sp>
      <p:sp>
        <p:nvSpPr>
          <p:cNvPr id="7" name="הסבר ענן 6"/>
          <p:cNvSpPr/>
          <p:nvPr/>
        </p:nvSpPr>
        <p:spPr>
          <a:xfrm>
            <a:off x="899592" y="1700808"/>
            <a:ext cx="2952328" cy="2304256"/>
          </a:xfrm>
          <a:prstGeom prst="cloudCallout">
            <a:avLst>
              <a:gd name="adj1" fmla="val 86450"/>
              <a:gd name="adj2" fmla="val 556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 descr="glitter_witch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526004" y="2022649"/>
            <a:ext cx="1461820" cy="1694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628800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2123728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539552" y="188640"/>
            <a:ext cx="7992888" cy="1988840"/>
          </a:xfrm>
          <a:prstGeom prst="wedgeRoundRectCallout">
            <a:avLst>
              <a:gd name="adj1" fmla="val 33276"/>
              <a:gd name="adj2" fmla="val 74699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000" b="1" dirty="0">
                <a:solidFill>
                  <a:srgbClr val="FFC000"/>
                </a:solidFill>
              </a:rPr>
              <a:t>אַל תִּדְאֲגוּ. תִּרְאוּ, כִּ</a:t>
            </a:r>
            <a:r>
              <a:rPr lang="he-IL" sz="4000" b="1" dirty="0" err="1">
                <a:solidFill>
                  <a:srgbClr val="FFC000"/>
                </a:solidFill>
              </a:rPr>
              <a:t>י </a:t>
            </a:r>
            <a:r>
              <a:rPr lang="he-IL" sz="4000" b="1" dirty="0">
                <a:solidFill>
                  <a:srgbClr val="FFC000"/>
                </a:solidFill>
              </a:rPr>
              <a:t>בְּעֶזְרָתָהּ </a:t>
            </a:r>
            <a:r>
              <a:rPr lang="he-IL" sz="4000" b="1" dirty="0" err="1">
                <a:solidFill>
                  <a:srgbClr val="FFC000"/>
                </a:solidFill>
              </a:rPr>
              <a:t>תַּצְלִיח</a:t>
            </a:r>
            <a:r>
              <a:rPr lang="he-IL" sz="4000" b="1" dirty="0">
                <a:solidFill>
                  <a:srgbClr val="FFC000"/>
                </a:solidFill>
              </a:rPr>
              <a:t>וּ לְהִתְגַּבֵּר עַל כָּל צָרָ</a:t>
            </a:r>
            <a:r>
              <a:rPr lang="he-IL" sz="4000" b="1" dirty="0" err="1">
                <a:solidFill>
                  <a:srgbClr val="FFC000"/>
                </a:solidFill>
              </a:rPr>
              <a:t>ה </a:t>
            </a:r>
            <a:r>
              <a:rPr lang="he-IL" sz="4000" b="1" dirty="0">
                <a:solidFill>
                  <a:srgbClr val="FFC000"/>
                </a:solidFill>
              </a:rPr>
              <a:t>וּבְעָיָה. </a:t>
            </a:r>
            <a:r>
              <a:rPr lang="he-IL" sz="4000" b="1" dirty="0" smtClean="0">
                <a:solidFill>
                  <a:srgbClr val="FFC000"/>
                </a:solidFill>
              </a:rPr>
              <a:t>וּלְאַ</a:t>
            </a:r>
            <a:r>
              <a:rPr lang="he-IL" sz="4000" b="1" dirty="0" err="1" smtClean="0">
                <a:solidFill>
                  <a:srgbClr val="FFC000"/>
                </a:solidFill>
              </a:rPr>
              <a:t>חַר </a:t>
            </a:r>
            <a:r>
              <a:rPr lang="he-IL" sz="4000" b="1" dirty="0" smtClean="0">
                <a:solidFill>
                  <a:srgbClr val="FFC000"/>
                </a:solidFill>
              </a:rPr>
              <a:t>שֶׁתִּזְדַּקְּקוּ </a:t>
            </a:r>
            <a:r>
              <a:rPr lang="he-IL" sz="4000" b="1" dirty="0">
                <a:solidFill>
                  <a:srgbClr val="FFC000"/>
                </a:solidFill>
              </a:rPr>
              <a:t>לְעֶזְרָתָהּ תֵּדְעוּ </a:t>
            </a:r>
            <a:r>
              <a:rPr lang="he-IL" sz="4000" b="1" dirty="0" err="1">
                <a:solidFill>
                  <a:srgbClr val="FFC000"/>
                </a:solidFill>
              </a:rPr>
              <a:t>מַה</a:t>
            </a:r>
            <a:r>
              <a:rPr lang="he-IL" sz="4000" b="1" dirty="0">
                <a:solidFill>
                  <a:srgbClr val="FFC000"/>
                </a:solidFill>
              </a:rPr>
              <a:t>ִי </a:t>
            </a:r>
            <a:r>
              <a:rPr lang="he-IL" sz="4000" b="1" dirty="0" smtClean="0">
                <a:solidFill>
                  <a:srgbClr val="FFC000"/>
                </a:solidFill>
              </a:rPr>
              <a:t>וּמִיהִי.</a:t>
            </a:r>
            <a:endParaRPr lang="he-IL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ada.gov/images/sf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PURIT\AppData\Local\Microsoft\Windows\Temporary Internet Files\Content.IE5\7QFCLNSA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-243408"/>
            <a:ext cx="2671192" cy="267119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6512" y="-171400"/>
            <a:ext cx="6861448" cy="90872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e-IL" b="1" dirty="0"/>
              <a:t>לַמָּחֳרָת </a:t>
            </a:r>
            <a:r>
              <a:rPr lang="he-IL" b="1" dirty="0" err="1"/>
              <a:t>בַּב</a:t>
            </a:r>
            <a:r>
              <a:rPr lang="he-IL" b="1" dirty="0"/>
              <a:t>ֹּקֶר </a:t>
            </a:r>
            <a:r>
              <a:rPr lang="he-IL" b="1" dirty="0" err="1"/>
              <a:t>יָצ</a:t>
            </a:r>
            <a:r>
              <a:rPr lang="he-IL" b="1" dirty="0"/>
              <a:t>ָא הָאָב </a:t>
            </a:r>
            <a:r>
              <a:rPr lang="he-IL" b="1" dirty="0" err="1"/>
              <a:t>אֶ</a:t>
            </a:r>
            <a:r>
              <a:rPr lang="he-IL" b="1" dirty="0"/>
              <a:t>ל </a:t>
            </a:r>
            <a:r>
              <a:rPr lang="he-IL" b="1" dirty="0" smtClean="0"/>
              <a:t>הָעִיר.</a:t>
            </a:r>
            <a:endParaRPr lang="he-IL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6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40" t="16932" r="28643" b="12171"/>
          <a:stretch>
            <a:fillRect/>
          </a:stretch>
        </p:blipFill>
        <p:spPr bwMode="auto">
          <a:xfrm>
            <a:off x="6228184" y="2086335"/>
            <a:ext cx="1872208" cy="4771665"/>
          </a:xfrm>
          <a:prstGeom prst="rect">
            <a:avLst/>
          </a:prstGeom>
          <a:noFill/>
        </p:spPr>
      </p:pic>
      <p:pic>
        <p:nvPicPr>
          <p:cNvPr id="28678" name="Picture 6" descr="http://1.bp.blogspot.com/_o5Z7sayp_Gk/R8dtgXY-YnI/AAAAAAAAAE4/UDf-yTI1VO8/s320/blue-clock-af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268760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he-IL" sz="5400" b="1" dirty="0" smtClean="0"/>
              <a:t>הַבָּנִים </a:t>
            </a:r>
            <a:r>
              <a:rPr lang="he-IL" sz="5400" b="1" dirty="0" err="1"/>
              <a:t>רָתְמו</a:t>
            </a:r>
            <a:r>
              <a:rPr lang="he-IL" sz="5400" b="1" dirty="0"/>
              <a:t>ּ אֶת הָעֲגָלָה </a:t>
            </a:r>
            <a:r>
              <a:rPr lang="he-IL" sz="5400" b="1" dirty="0" err="1" smtClean="0"/>
              <a:t>לַסּוּ</a:t>
            </a:r>
            <a:r>
              <a:rPr lang="he-IL" sz="5400" b="1" dirty="0" smtClean="0"/>
              <a:t>ס.</a:t>
            </a:r>
            <a:endParaRPr lang="he-IL" sz="54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698" name="Picture 2" descr="http://etc.usf.edu/clipart/18000/18037/horse_cart_18037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97120"/>
            <a:ext cx="7920880" cy="37907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squash.co.il/images/pic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e-IL" sz="5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הַבָּנִים </a:t>
            </a:r>
            <a:r>
              <a:rPr lang="he-IL" sz="54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עָש</a:t>
            </a:r>
            <a:r>
              <a:rPr lang="he-IL" sz="5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ׂוּ </a:t>
            </a:r>
            <a:r>
              <a:rPr lang="he-IL" sz="54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אֶת </a:t>
            </a:r>
            <a:r>
              <a:rPr lang="he-IL" sz="5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דַּרְכָּם </a:t>
            </a:r>
            <a:r>
              <a:rPr lang="he-IL" sz="5400" b="1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לְעֵ</a:t>
            </a:r>
            <a:r>
              <a:rPr lang="he-IL" sz="54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בֶר הַיַּעַר.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5220072" y="1844824"/>
            <a:ext cx="1728192" cy="2664296"/>
          </a:xfrm>
          <a:prstGeom prst="rect">
            <a:avLst/>
          </a:prstGeom>
          <a:noFill/>
        </p:spPr>
      </p:pic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931239" y="1772816"/>
            <a:ext cx="8212761" cy="4548721"/>
          </a:xfrm>
          <a:prstGeom prst="rect">
            <a:avLst/>
          </a:prstGeom>
          <a:noFill/>
        </p:spPr>
      </p:pic>
      <p:pic>
        <p:nvPicPr>
          <p:cNvPr id="6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23" t="38702" r="55251" b="26224"/>
          <a:stretch>
            <a:fillRect/>
          </a:stretch>
        </p:blipFill>
        <p:spPr bwMode="auto">
          <a:xfrm flipH="1">
            <a:off x="6444208" y="1844824"/>
            <a:ext cx="1728192" cy="20882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squash.co.il/images/pic-fores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BCBF4"/>
              </a:clrFrom>
              <a:clrTo>
                <a:srgbClr val="ABCB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he-IL" sz="4800" b="1" dirty="0" smtClean="0"/>
              <a:t>הַבָּנִים </a:t>
            </a:r>
            <a:r>
              <a:rPr lang="he-IL" sz="4800" b="1" dirty="0" err="1" smtClean="0"/>
              <a:t>כָּר</a:t>
            </a:r>
            <a:r>
              <a:rPr lang="he-IL" sz="4800" b="1" dirty="0" smtClean="0"/>
              <a:t>ְתו</a:t>
            </a:r>
            <a:r>
              <a:rPr lang="he-IL" sz="4800" b="1" dirty="0" err="1" smtClean="0"/>
              <a:t>ּ </a:t>
            </a:r>
            <a:r>
              <a:rPr lang="he-IL" sz="4800" b="1" dirty="0"/>
              <a:t>עֵצִים וַעֲנָפִים </a:t>
            </a:r>
            <a:r>
              <a:rPr lang="he-IL" sz="4800" b="1" dirty="0" err="1"/>
              <a:t>רַבּ</a:t>
            </a:r>
            <a:r>
              <a:rPr lang="he-IL" sz="4800" b="1" dirty="0"/>
              <a:t>ִים, </a:t>
            </a:r>
            <a:r>
              <a:rPr lang="he-IL" sz="4800" b="1" dirty="0" smtClean="0"/>
              <a:t>כְּפ</a:t>
            </a:r>
            <a:r>
              <a:rPr lang="he-IL" sz="4800" b="1" dirty="0" err="1" smtClean="0"/>
              <a:t>ִי </a:t>
            </a:r>
            <a:r>
              <a:rPr lang="he-IL" sz="4800" b="1" dirty="0" smtClean="0"/>
              <a:t>שֶׁלָּמְדוּ </a:t>
            </a:r>
            <a:r>
              <a:rPr lang="he-IL" sz="4800" b="1" dirty="0"/>
              <a:t>מִן הָעֲבוֹדָה עִם </a:t>
            </a:r>
            <a:r>
              <a:rPr lang="he-IL" sz="4800" b="1" dirty="0" smtClean="0"/>
              <a:t>אֲבִיה</a:t>
            </a:r>
            <a:r>
              <a:rPr lang="he-IL" sz="4800" b="1" dirty="0" err="1" smtClean="0"/>
              <a:t>ֶם </a:t>
            </a:r>
            <a:r>
              <a:rPr lang="he-IL" sz="4800" b="1" dirty="0" smtClean="0"/>
              <a:t>בַּיַּעַר</a:t>
            </a:r>
            <a:r>
              <a:rPr lang="he-IL" sz="4800" b="1" dirty="0"/>
              <a:t>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1986" name="Picture 2" descr="http://1.bp.blogspot.com/_fI2_flXqHsI/TFV1esdZ_GI/AAAAAAAAAfI/cMJLhwLQKSU/s1600/Paul+Bunyan+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C1F2"/>
              </a:clrFrom>
              <a:clrTo>
                <a:srgbClr val="99C1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284984"/>
            <a:ext cx="2836912" cy="2836912"/>
          </a:xfrm>
          <a:prstGeom prst="rect">
            <a:avLst/>
          </a:prstGeom>
          <a:noFill/>
        </p:spPr>
      </p:pic>
      <p:pic>
        <p:nvPicPr>
          <p:cNvPr id="10" name="Picture 2" descr="http://1.bp.blogspot.com/_fI2_flXqHsI/TFV1esdZ_GI/AAAAAAAAAfI/cMJLhwLQKSU/s1600/Paul+Bunyan+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DBFEF"/>
              </a:clrFrom>
              <a:clrTo>
                <a:srgbClr val="9DB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9992" y="3212976"/>
            <a:ext cx="2836912" cy="2836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squash.co.il/images/pic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e-IL" sz="5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הַבָּנִים הֶעְמִי</a:t>
            </a:r>
            <a:r>
              <a:rPr lang="he-IL" sz="54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סוּ</a:t>
            </a:r>
            <a:r>
              <a:rPr lang="he-IL" sz="5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he-IL" sz="54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הַכ</a:t>
            </a:r>
            <a:r>
              <a:rPr lang="he-IL" sz="5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ֹּל </a:t>
            </a:r>
            <a:r>
              <a:rPr lang="he-IL" sz="54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עַ</a:t>
            </a:r>
            <a:r>
              <a:rPr lang="he-IL" sz="5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ל הָעֲגָלָה .</a:t>
            </a:r>
            <a:endParaRPr lang="he-IL" sz="54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323528" y="1844824"/>
            <a:ext cx="8212761" cy="4548721"/>
          </a:xfrm>
          <a:prstGeom prst="rect">
            <a:avLst/>
          </a:prstGeom>
          <a:noFill/>
        </p:spPr>
      </p:pic>
      <p:pic>
        <p:nvPicPr>
          <p:cNvPr id="1026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4211960" y="2348880"/>
            <a:ext cx="3907110" cy="18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squash.co.il/images/pic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הַבָּנִים אָמְרוּ לָשׁוּב הַבַּיְתָה שְׂמֵחִים וּמְרֻצִּים, כִּי בִּצְעוּ כָּל מַה שֶׁהֻטַּל עֲלֵיהֶם.</a:t>
            </a:r>
            <a:endParaRPr lang="he-IL" sz="54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395536" y="2309279"/>
            <a:ext cx="8212761" cy="454872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4139952" y="3573016"/>
            <a:ext cx="3907110" cy="1800200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4427984" y="1628800"/>
            <a:ext cx="1728192" cy="2664296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012160" y="1628800"/>
            <a:ext cx="1728192" cy="266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זֶה </a:t>
            </a:r>
            <a:r>
              <a:rPr lang="he-IL" b="1" dirty="0"/>
              <a:t>סִפּוּר שֶׁכְּדַאי לְהַכִּירוֹ, </a:t>
            </a:r>
            <a:r>
              <a:rPr lang="he-IL" b="1" dirty="0" err="1"/>
              <a:t>וְאוּ</a:t>
            </a:r>
            <a:r>
              <a:rPr lang="he-IL" b="1" dirty="0"/>
              <a:t>לַי אַף לְהַרְהֵר </a:t>
            </a:r>
            <a:r>
              <a:rPr lang="he-IL" b="1" dirty="0" err="1"/>
              <a:t>בּ</a:t>
            </a:r>
            <a:r>
              <a:rPr lang="he-IL" b="1" dirty="0"/>
              <a:t>וֹ.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</p:txBody>
      </p:sp>
      <p:pic>
        <p:nvPicPr>
          <p:cNvPr id="1026" name="Picture 2" descr="http://1.bp.blogspot.com/-emdGA9Adjd8/UCU5C6A8oTI/AAAAAAAAALk/jwWenh4UuHQ/s1600/thinking+web+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762500" cy="4762500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הָעֲגָלָה הָעֲמוּסָה </a:t>
            </a:r>
            <a:r>
              <a:rPr lang="he-IL" sz="48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חָלְ</a:t>
            </a:r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פָה בְּדַרְכָּ</a:t>
            </a:r>
            <a:r>
              <a:rPr lang="he-IL" sz="48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ה </a:t>
            </a:r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לְיַ</a:t>
            </a:r>
            <a:r>
              <a:rPr lang="he-IL" sz="48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ד </a:t>
            </a:r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הַנַּחַל.</a:t>
            </a:r>
            <a:endParaRPr lang="he-IL" sz="54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395536" y="2309279"/>
            <a:ext cx="8212761" cy="454872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4139952" y="3573016"/>
            <a:ext cx="3907110" cy="1800200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4427984" y="1628800"/>
            <a:ext cx="1728192" cy="2664296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012160" y="1628800"/>
            <a:ext cx="1728192" cy="266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>
            <a:noAutofit/>
          </a:bodyPr>
          <a:lstStyle/>
          <a:p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בְּש</a:t>
            </a:r>
            <a:r>
              <a:rPr lang="he-IL" sz="40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ֶׁל 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הַגְּשָׁמִים </a:t>
            </a:r>
            <a:r>
              <a:rPr lang="he-IL" sz="40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שֶׁיָ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ּרְדוּ, וְאוּלַי בִּגְלַל מֵי הַנַּחַל </a:t>
            </a:r>
            <a:r>
              <a:rPr lang="he-IL" sz="40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שֶׁג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ָּאוּ – נוֹצַ</a:t>
            </a:r>
            <a:r>
              <a:rPr lang="he-IL" sz="40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ר בּ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ֹץ רַב וְהָעֲגָלָה שָׁקְעָה בּו</a:t>
            </a:r>
            <a:r>
              <a:rPr lang="he-IL" sz="40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ֹ 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וְלֹא זָזָה.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395536" y="2309279"/>
            <a:ext cx="8212761" cy="454872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4139952" y="3573016"/>
            <a:ext cx="3907110" cy="1800200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4427984" y="1628800"/>
            <a:ext cx="1728192" cy="2664296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012160" y="1628800"/>
            <a:ext cx="1728192" cy="266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8388424" cy="908720"/>
          </a:xfrm>
        </p:spPr>
        <p:txBody>
          <a:bodyPr>
            <a:noAutofit/>
          </a:bodyPr>
          <a:lstStyle/>
          <a:p>
            <a:pPr algn="r"/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שָׁאֲלוּ הַנְּעָרִים אִישׁ </a:t>
            </a:r>
            <a:r>
              <a:rPr lang="he-IL" sz="40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אֶ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ת אָחִיו: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395536" y="2309279"/>
            <a:ext cx="8212761" cy="454872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4139952" y="3573016"/>
            <a:ext cx="3907110" cy="1800200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4427984" y="1628800"/>
            <a:ext cx="1728192" cy="2664296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012160" y="1628800"/>
            <a:ext cx="1728192" cy="2664296"/>
          </a:xfrm>
          <a:prstGeom prst="rect">
            <a:avLst/>
          </a:prstGeom>
          <a:noFill/>
        </p:spPr>
      </p:pic>
      <p:sp>
        <p:nvSpPr>
          <p:cNvPr id="10" name="הסבר מלבני מעוגל 9"/>
          <p:cNvSpPr/>
          <p:nvPr/>
        </p:nvSpPr>
        <p:spPr>
          <a:xfrm>
            <a:off x="7092280" y="980728"/>
            <a:ext cx="1800200" cy="1080120"/>
          </a:xfrm>
          <a:prstGeom prst="wedgeRoundRectCallout">
            <a:avLst>
              <a:gd name="adj1" fmla="val -39458"/>
              <a:gd name="adj2" fmla="val 6391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C000"/>
                </a:solidFill>
              </a:rPr>
              <a:t>הוֹי, מָה עוֹשִׂים? </a:t>
            </a:r>
            <a:endParaRPr lang="he-IL" sz="3200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2987824" y="908720"/>
            <a:ext cx="1800200" cy="1080120"/>
          </a:xfrm>
          <a:prstGeom prst="wedgeRoundRectCallout">
            <a:avLst>
              <a:gd name="adj1" fmla="val 76522"/>
              <a:gd name="adj2" fmla="val 4698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C000"/>
                </a:solidFill>
              </a:rPr>
              <a:t>הוֹי, מָה עוֹשִׂים? </a:t>
            </a:r>
            <a:endParaRPr lang="he-IL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395536" y="2309279"/>
            <a:ext cx="8212761" cy="454872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4139952" y="3573016"/>
            <a:ext cx="3907110" cy="1800200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4427984" y="1628800"/>
            <a:ext cx="1728192" cy="2664296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012160" y="1628800"/>
            <a:ext cx="1728192" cy="2664296"/>
          </a:xfrm>
          <a:prstGeom prst="rect">
            <a:avLst/>
          </a:prstGeom>
          <a:noFill/>
        </p:spPr>
      </p:pic>
      <p:sp>
        <p:nvSpPr>
          <p:cNvPr id="10" name="הסבר מלבני מעוגל 9"/>
          <p:cNvSpPr/>
          <p:nvPr/>
        </p:nvSpPr>
        <p:spPr>
          <a:xfrm>
            <a:off x="2771800" y="188640"/>
            <a:ext cx="6048672" cy="1224136"/>
          </a:xfrm>
          <a:prstGeom prst="wedgeRoundRectCallout">
            <a:avLst>
              <a:gd name="adj1" fmla="val 19499"/>
              <a:gd name="adj2" fmla="val 8540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אַבָּא </a:t>
            </a:r>
            <a:r>
              <a:rPr lang="he-IL" sz="3600" dirty="0" err="1" smtClean="0"/>
              <a:t>אָמ</a:t>
            </a:r>
            <a:r>
              <a:rPr lang="he-IL" sz="3600" dirty="0" smtClean="0"/>
              <a:t>ַר שֶׁנִקְרָא </a:t>
            </a:r>
            <a:r>
              <a:rPr lang="he-IL" sz="3600" dirty="0" err="1" smtClean="0"/>
              <a:t>לְעֶז</a:t>
            </a:r>
            <a:r>
              <a:rPr lang="he-IL" sz="3600" dirty="0" smtClean="0"/>
              <a:t>ְרָה </a:t>
            </a:r>
            <a:r>
              <a:rPr lang="he-IL" sz="3600" dirty="0" err="1" smtClean="0"/>
              <a:t>אֶ</a:t>
            </a:r>
            <a:r>
              <a:rPr lang="he-IL" sz="3600" dirty="0" smtClean="0"/>
              <a:t>ת... אֵיךְ קוֹרְאִים </a:t>
            </a:r>
            <a:r>
              <a:rPr lang="he-IL" sz="3600" dirty="0" err="1" smtClean="0"/>
              <a:t>לָ</a:t>
            </a:r>
            <a:r>
              <a:rPr lang="he-IL" sz="3600" dirty="0" smtClean="0"/>
              <a:t>הּ?</a:t>
            </a:r>
            <a:endParaRPr lang="he-IL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8388424" cy="908720"/>
          </a:xfrm>
        </p:spPr>
        <p:txBody>
          <a:bodyPr>
            <a:noAutofit/>
          </a:bodyPr>
          <a:lstStyle/>
          <a:p>
            <a:pPr algn="r"/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נִזְכַּר </a:t>
            </a:r>
            <a:r>
              <a:rPr lang="he-IL" sz="40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אַח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ַד הַבָּנִים </a:t>
            </a:r>
            <a:r>
              <a:rPr lang="he-IL" sz="40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וּמִ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יָּד קָרָא: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395536" y="2309279"/>
            <a:ext cx="8212761" cy="454872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4139952" y="3573016"/>
            <a:ext cx="3907110" cy="1800200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4427984" y="1628800"/>
            <a:ext cx="1728192" cy="2664296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012160" y="1628800"/>
            <a:ext cx="1728192" cy="2664296"/>
          </a:xfrm>
          <a:prstGeom prst="rect">
            <a:avLst/>
          </a:prstGeom>
          <a:noFill/>
        </p:spPr>
      </p:pic>
      <p:sp>
        <p:nvSpPr>
          <p:cNvPr id="11" name="הסבר מלבני מעוגל 10"/>
          <p:cNvSpPr/>
          <p:nvPr/>
        </p:nvSpPr>
        <p:spPr>
          <a:xfrm>
            <a:off x="2627784" y="1124744"/>
            <a:ext cx="2160240" cy="864096"/>
          </a:xfrm>
          <a:prstGeom prst="wedgeRoundRectCallout">
            <a:avLst>
              <a:gd name="adj1" fmla="val 76522"/>
              <a:gd name="adj2" fmla="val 4698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err="1" smtClean="0">
                <a:solidFill>
                  <a:srgbClr val="FFC000"/>
                </a:solidFill>
              </a:rPr>
              <a:t>אֵינְבּ</a:t>
            </a:r>
            <a:r>
              <a:rPr lang="he-IL" sz="3600" b="1" dirty="0" smtClean="0">
                <a:solidFill>
                  <a:srgbClr val="FFC000"/>
                </a:solidFill>
              </a:rPr>
              <a:t>ְרֵרָה!</a:t>
            </a:r>
            <a:endParaRPr lang="he-IL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9424" y="188640"/>
            <a:ext cx="5184576" cy="908720"/>
          </a:xfrm>
        </p:spPr>
        <p:txBody>
          <a:bodyPr>
            <a:noAutofit/>
          </a:bodyPr>
          <a:lstStyle/>
          <a:p>
            <a:pPr algn="r"/>
            <a:r>
              <a:rPr lang="he-IL" sz="4000" dirty="0" smtClean="0">
                <a:ln>
                  <a:solidFill>
                    <a:srgbClr val="FFFF00"/>
                  </a:solidFill>
                </a:ln>
              </a:rPr>
              <a:t> 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צָעַק הַנַּעַר בְּכֹל </a:t>
            </a:r>
            <a:r>
              <a:rPr lang="he-IL" sz="4000" b="1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כֹּח</a:t>
            </a:r>
            <a:r>
              <a:rPr lang="he-IL" sz="40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ַ גְרוֹנוֹ: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395536" y="2309279"/>
            <a:ext cx="8212761" cy="454872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4139952" y="3573016"/>
            <a:ext cx="3907110" cy="1800200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4427984" y="1628800"/>
            <a:ext cx="1728192" cy="2664296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012160" y="1628800"/>
            <a:ext cx="1728192" cy="2664296"/>
          </a:xfrm>
          <a:prstGeom prst="rect">
            <a:avLst/>
          </a:prstGeom>
          <a:noFill/>
        </p:spPr>
      </p:pic>
      <p:sp>
        <p:nvSpPr>
          <p:cNvPr id="11" name="הסבר מלבני מעוגל 10"/>
          <p:cNvSpPr/>
          <p:nvPr/>
        </p:nvSpPr>
        <p:spPr>
          <a:xfrm>
            <a:off x="179512" y="332656"/>
            <a:ext cx="4139952" cy="1916832"/>
          </a:xfrm>
          <a:prstGeom prst="wedgeRoundRectCallout">
            <a:avLst>
              <a:gd name="adj1" fmla="val 59977"/>
              <a:gd name="adj2" fmla="val 3526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err="1" smtClean="0">
                <a:solidFill>
                  <a:srgbClr val="FFC000"/>
                </a:solidFill>
              </a:rPr>
              <a:t>אֵינְבּ</a:t>
            </a:r>
            <a:r>
              <a:rPr lang="he-IL" sz="4000" b="1" dirty="0" smtClean="0">
                <a:solidFill>
                  <a:srgbClr val="FFC000"/>
                </a:solidFill>
              </a:rPr>
              <a:t>ְרֵרָה! בּוֹאִי </a:t>
            </a:r>
            <a:r>
              <a:rPr lang="he-IL" sz="4000" b="1" dirty="0" err="1" smtClean="0">
                <a:solidFill>
                  <a:srgbClr val="FFC000"/>
                </a:solidFill>
              </a:rPr>
              <a:t>מִי</a:t>
            </a:r>
            <a:r>
              <a:rPr lang="he-IL" sz="4000" b="1" dirty="0" smtClean="0">
                <a:solidFill>
                  <a:srgbClr val="FFC000"/>
                </a:solidFill>
              </a:rPr>
              <a:t>ָּד, </a:t>
            </a:r>
            <a:r>
              <a:rPr lang="he-IL" sz="4000" b="1" dirty="0" err="1" smtClean="0">
                <a:solidFill>
                  <a:srgbClr val="FFC000"/>
                </a:solidFill>
              </a:rPr>
              <a:t>כּ</a:t>
            </a:r>
            <a:r>
              <a:rPr lang="he-IL" sz="4000" b="1" dirty="0" smtClean="0">
                <a:solidFill>
                  <a:srgbClr val="FFC000"/>
                </a:solidFill>
              </a:rPr>
              <a:t>ִי אָנו</a:t>
            </a:r>
            <a:r>
              <a:rPr lang="he-IL" sz="4000" b="1" dirty="0" err="1" smtClean="0">
                <a:solidFill>
                  <a:srgbClr val="FFC000"/>
                </a:solidFill>
              </a:rPr>
              <a:t>ּ </a:t>
            </a:r>
            <a:r>
              <a:rPr lang="he-IL" sz="4000" b="1" dirty="0" smtClean="0">
                <a:solidFill>
                  <a:srgbClr val="FFC000"/>
                </a:solidFill>
              </a:rPr>
              <a:t>זְקוּקִים לְעֶזְרָה!</a:t>
            </a:r>
            <a:endParaRPr lang="he-IL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Autofit/>
          </a:bodyPr>
          <a:lstStyle/>
          <a:p>
            <a:r>
              <a:rPr lang="he-IL" sz="8800" dirty="0" smtClean="0">
                <a:solidFill>
                  <a:srgbClr val="FFC000"/>
                </a:solidFill>
              </a:rPr>
              <a:t>אַךְ אִישׁ </a:t>
            </a:r>
            <a:r>
              <a:rPr lang="he-IL" sz="8800" dirty="0" err="1" smtClean="0">
                <a:solidFill>
                  <a:srgbClr val="FFC000"/>
                </a:solidFill>
              </a:rPr>
              <a:t>לֹ</a:t>
            </a:r>
            <a:r>
              <a:rPr lang="he-IL" sz="8800" dirty="0" smtClean="0">
                <a:solidFill>
                  <a:srgbClr val="FFC000"/>
                </a:solidFill>
              </a:rPr>
              <a:t>א בָּא.</a:t>
            </a:r>
            <a:endParaRPr lang="he-IL" sz="8800" dirty="0">
              <a:solidFill>
                <a:srgbClr val="FFC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ublic-domain-image.com/public-domain-images-pictures-free-stock-photos/nature-landscapes-public-domain-images-pictures/forest-public-domain-images-pictures/forest-d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76672"/>
            <a:ext cx="9396536" cy="908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800" b="1" dirty="0" err="1" smtClean="0"/>
              <a:t>בֵּינְתַי</a:t>
            </a:r>
            <a:r>
              <a:rPr lang="he-IL" sz="4800" b="1" dirty="0" smtClean="0"/>
              <a:t>ִם שָׁקְעָה </a:t>
            </a:r>
            <a:r>
              <a:rPr lang="he-IL" sz="4800" b="1" dirty="0" err="1" smtClean="0"/>
              <a:t>הַשׁ</a:t>
            </a:r>
            <a:r>
              <a:rPr lang="he-IL" sz="4800" b="1" dirty="0" smtClean="0"/>
              <a:t>ֶּמֶשׁ, </a:t>
            </a:r>
            <a:r>
              <a:rPr lang="he-IL" sz="4800" b="1" dirty="0" err="1" smtClean="0"/>
              <a:t>חֲשׁ</a:t>
            </a:r>
            <a:r>
              <a:rPr lang="he-IL" sz="4800" b="1" dirty="0" smtClean="0"/>
              <a:t>ֵכָה אָפְפָה </a:t>
            </a:r>
            <a:r>
              <a:rPr lang="he-IL" sz="4800" b="1" dirty="0" err="1" smtClean="0"/>
              <a:t>אֶ</a:t>
            </a:r>
            <a:r>
              <a:rPr lang="he-IL" sz="4800" b="1" dirty="0" smtClean="0"/>
              <a:t>ת הַיַּעַר, </a:t>
            </a:r>
            <a:r>
              <a:rPr lang="he-IL" sz="4800" b="1" dirty="0" err="1" smtClean="0"/>
              <a:t>גֶש</a:t>
            </a:r>
            <a:r>
              <a:rPr lang="he-IL" sz="4800" b="1" dirty="0" smtClean="0"/>
              <a:t>ֶׁ</a:t>
            </a:r>
            <a:r>
              <a:rPr lang="he-IL" sz="4800" b="1" dirty="0" err="1" smtClean="0"/>
              <a:t>ם </a:t>
            </a:r>
            <a:r>
              <a:rPr lang="he-IL" sz="4800" b="1" dirty="0" smtClean="0"/>
              <a:t>הֵחֵ</a:t>
            </a:r>
            <a:r>
              <a:rPr lang="he-IL" sz="4800" b="1" dirty="0" err="1" smtClean="0"/>
              <a:t>ל </a:t>
            </a:r>
            <a:r>
              <a:rPr lang="he-IL" sz="4800" b="1" dirty="0" smtClean="0"/>
              <a:t>לָרֶדֶת וְהָיָה </a:t>
            </a:r>
            <a:r>
              <a:rPr lang="he-IL" sz="4800" b="1" dirty="0" err="1" smtClean="0"/>
              <a:t>קַ</a:t>
            </a:r>
            <a:r>
              <a:rPr lang="he-IL" sz="4800" b="1" dirty="0" smtClean="0"/>
              <a:t>ר. </a:t>
            </a:r>
            <a:endParaRPr lang="en-US" sz="48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6086" name="Picture 6" descr="http://www.dallasknights.net/images/news_pictures/rain_animate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8382" y="1988840"/>
            <a:ext cx="2445618" cy="2445618"/>
          </a:xfrm>
          <a:prstGeom prst="rect">
            <a:avLst/>
          </a:prstGeom>
          <a:noFill/>
        </p:spPr>
      </p:pic>
      <p:pic>
        <p:nvPicPr>
          <p:cNvPr id="13" name="Picture 6" descr="http://www.dallasknights.net/images/news_pictures/rain_animate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988840"/>
            <a:ext cx="2445618" cy="24456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ublic-domain-image.com/public-domain-images-pictures-free-stock-photos/nature-landscapes-public-domain-images-pictures/forest-public-domain-images-pictures/forest-d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908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800" dirty="0" smtClean="0"/>
              <a:t>אָמַר אַחַד הַבָּנִים לְאָחִיו</a:t>
            </a:r>
            <a:r>
              <a:rPr lang="he-IL" sz="4800" b="1" dirty="0" smtClean="0"/>
              <a:t>:</a:t>
            </a:r>
            <a:endParaRPr lang="en-US" sz="48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6086" name="Picture 6" descr="http://www.dallasknights.net/images/news_pictures/rain_animate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124744"/>
            <a:ext cx="2445618" cy="2445618"/>
          </a:xfrm>
          <a:prstGeom prst="rect">
            <a:avLst/>
          </a:prstGeom>
          <a:noFill/>
        </p:spPr>
      </p:pic>
      <p:pic>
        <p:nvPicPr>
          <p:cNvPr id="13" name="Picture 6" descr="http://www.dallasknights.net/images/news_pictures/rain_animate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268760"/>
            <a:ext cx="2445618" cy="2445618"/>
          </a:xfrm>
          <a:prstGeom prst="rect">
            <a:avLst/>
          </a:prstGeom>
          <a:noFill/>
        </p:spPr>
      </p:pic>
      <p:pic>
        <p:nvPicPr>
          <p:cNvPr id="7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1259632" y="3645024"/>
            <a:ext cx="1728192" cy="2664296"/>
          </a:xfrm>
          <a:prstGeom prst="rect">
            <a:avLst/>
          </a:prstGeom>
          <a:noFill/>
        </p:spPr>
      </p:pic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2987824" y="3645024"/>
            <a:ext cx="1728192" cy="2664296"/>
          </a:xfrm>
          <a:prstGeom prst="rect">
            <a:avLst/>
          </a:prstGeom>
          <a:noFill/>
        </p:spPr>
      </p:pic>
      <p:sp>
        <p:nvSpPr>
          <p:cNvPr id="12" name="הסבר אליפטי 11"/>
          <p:cNvSpPr/>
          <p:nvPr/>
        </p:nvSpPr>
        <p:spPr>
          <a:xfrm>
            <a:off x="107504" y="836712"/>
            <a:ext cx="5760640" cy="2448272"/>
          </a:xfrm>
          <a:prstGeom prst="wedgeEllipseCallout">
            <a:avLst>
              <a:gd name="adj1" fmla="val 15675"/>
              <a:gd name="adj2" fmla="val 730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בּוֹא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, 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נְנָסֶּה 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לִדְ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חֹף אֶת הָעֲגָלָה וּלְהוֹצִיאָ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הּ 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מִן 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הַב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ֹּץ!</a:t>
            </a:r>
            <a:endParaRPr lang="he-IL" sz="4000" b="1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ublic-domain-image.com/public-domain-images-pictures-free-stock-photos/nature-landscapes-public-domain-images-pictures/forest-public-domain-images-pictures/forest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76672"/>
            <a:ext cx="9396536" cy="908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800" b="1" dirty="0" smtClean="0"/>
              <a:t>מֵרָחוֹק שָׁמְעוּ </a:t>
            </a:r>
            <a:r>
              <a:rPr lang="he-IL" sz="4800" b="1" dirty="0" err="1" smtClean="0"/>
              <a:t>שְׁאָג</a:t>
            </a:r>
            <a:r>
              <a:rPr lang="he-IL" sz="4800" b="1" dirty="0" smtClean="0"/>
              <a:t>ָה שֶׁל חַיַּת </a:t>
            </a:r>
            <a:r>
              <a:rPr lang="he-IL" sz="4800" b="1" dirty="0" err="1" smtClean="0"/>
              <a:t>טֶר</a:t>
            </a:r>
            <a:r>
              <a:rPr lang="he-IL" sz="4800" b="1" dirty="0" smtClean="0"/>
              <a:t>ֶף – אַרְיֵה </a:t>
            </a:r>
            <a:r>
              <a:rPr lang="he-IL" sz="4800" b="1" dirty="0" err="1" smtClean="0"/>
              <a:t>או</a:t>
            </a:r>
            <a:r>
              <a:rPr lang="he-IL" sz="4800" b="1" dirty="0" smtClean="0"/>
              <a:t>ֹ נָמֵר – וּמְאֹד פָּחֲדוּ.</a:t>
            </a:r>
            <a:endParaRPr lang="en-US" sz="48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6086" name="Picture 6" descr="http://www.dallasknights.net/images/news_pictures/rain_animated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8382" y="1988840"/>
            <a:ext cx="2445618" cy="2445618"/>
          </a:xfrm>
          <a:prstGeom prst="rect">
            <a:avLst/>
          </a:prstGeom>
          <a:noFill/>
        </p:spPr>
      </p:pic>
      <p:pic>
        <p:nvPicPr>
          <p:cNvPr id="13" name="Picture 6" descr="http://www.dallasknights.net/images/news_pictures/rain_animated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988840"/>
            <a:ext cx="2445618" cy="2445618"/>
          </a:xfrm>
          <a:prstGeom prst="rect">
            <a:avLst/>
          </a:prstGeom>
          <a:noFill/>
        </p:spPr>
      </p:pic>
      <p:pic>
        <p:nvPicPr>
          <p:cNvPr id="7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1259632" y="3645024"/>
            <a:ext cx="1728192" cy="2664296"/>
          </a:xfrm>
          <a:prstGeom prst="rect">
            <a:avLst/>
          </a:prstGeom>
          <a:noFill/>
        </p:spPr>
      </p:pic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2987824" y="3645024"/>
            <a:ext cx="1728192" cy="2664296"/>
          </a:xfrm>
          <a:prstGeom prst="rect">
            <a:avLst/>
          </a:prstGeom>
          <a:noFill/>
        </p:spPr>
      </p:pic>
      <p:pic>
        <p:nvPicPr>
          <p:cNvPr id="9" name="Lion Roar-SoundBible.com-718441804 (1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  <p:sp>
        <p:nvSpPr>
          <p:cNvPr id="10" name="הסבר ענן 9"/>
          <p:cNvSpPr/>
          <p:nvPr/>
        </p:nvSpPr>
        <p:spPr>
          <a:xfrm>
            <a:off x="2123728" y="1916832"/>
            <a:ext cx="2520280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 descr="sterleeuw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628800"/>
            <a:ext cx="1809750" cy="180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וּבְכֵן, </a:t>
            </a:r>
            <a:r>
              <a:rPr lang="he-IL" b="1" dirty="0" err="1"/>
              <a:t>הָי</a:t>
            </a:r>
            <a:r>
              <a:rPr lang="he-IL" b="1" dirty="0"/>
              <a:t>ֹה</a:t>
            </a:r>
            <a:r>
              <a:rPr lang="he-IL" b="1" dirty="0" err="1"/>
              <a:t> </a:t>
            </a:r>
            <a:r>
              <a:rPr lang="he-IL" b="1" dirty="0"/>
              <a:t>הָיָה </a:t>
            </a:r>
            <a:r>
              <a:rPr lang="he-IL" b="1" dirty="0" err="1"/>
              <a:t>אָ</a:t>
            </a:r>
            <a:r>
              <a:rPr lang="he-IL" b="1" dirty="0"/>
              <a:t>ב אֶחָ</a:t>
            </a:r>
            <a:r>
              <a:rPr lang="he-IL" b="1" dirty="0" err="1"/>
              <a:t>ד </a:t>
            </a:r>
            <a:r>
              <a:rPr lang="he-IL" b="1" dirty="0"/>
              <a:t>וְלו</a:t>
            </a:r>
            <a:r>
              <a:rPr lang="he-IL" b="1" dirty="0" err="1"/>
              <a:t>ֹ </a:t>
            </a:r>
            <a:r>
              <a:rPr lang="he-IL" b="1" dirty="0"/>
              <a:t>שְׁנֵי בָּנִים, שֶׁהָ</a:t>
            </a:r>
            <a:r>
              <a:rPr lang="he-IL" b="1" dirty="0" err="1"/>
              <a:t>יוּ </a:t>
            </a:r>
            <a:r>
              <a:rPr lang="he-IL" b="1" dirty="0"/>
              <a:t>נְכוֹנִים לַעֲזֹר </a:t>
            </a:r>
            <a:r>
              <a:rPr lang="he-IL" b="1" dirty="0" err="1"/>
              <a:t>לו</a:t>
            </a:r>
            <a:r>
              <a:rPr lang="he-IL" b="1" dirty="0"/>
              <a:t>ֹ בְּכָל עֲבוֹדָה.</a:t>
            </a:r>
          </a:p>
        </p:txBody>
      </p:sp>
      <p:pic>
        <p:nvPicPr>
          <p:cNvPr id="16386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904156"/>
            <a:ext cx="5953844" cy="5953844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755576" y="904156"/>
            <a:ext cx="2664296" cy="5953844"/>
          </a:xfrm>
          <a:prstGeom prst="rect">
            <a:avLst/>
          </a:prstGeom>
          <a:noFill/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he-IL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הִטּוּ שְׁנֵיהֶם </a:t>
            </a:r>
            <a:r>
              <a:rPr lang="he-IL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כָּתֵ</a:t>
            </a:r>
            <a:r>
              <a:rPr lang="he-IL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ף וְדָחֲפוּ, אַך</a:t>
            </a:r>
            <a:r>
              <a:rPr lang="he-IL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ְ </a:t>
            </a:r>
            <a:r>
              <a:rPr lang="he-IL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הָעֲגָלָה לֹא זָזָה.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-252536" y="2949529"/>
            <a:ext cx="7056784" cy="390847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3491879" y="3826400"/>
            <a:ext cx="3357170" cy="1546815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8063880" y="4575844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804248" y="4608512"/>
            <a:ext cx="1336766" cy="20608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08720"/>
          </a:xfrm>
        </p:spPr>
        <p:txBody>
          <a:bodyPr>
            <a:noAutofit/>
          </a:bodyPr>
          <a:lstStyle/>
          <a:p>
            <a:pPr algn="r"/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he-IL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הִצִּיעַ </a:t>
            </a:r>
            <a:r>
              <a:rPr lang="he-IL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הָא</a:t>
            </a:r>
            <a:r>
              <a:rPr lang="he-IL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ָח הַשֵּׁנִי: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-252536" y="2949529"/>
            <a:ext cx="7056784" cy="390847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13758"/>
          <a:stretch>
            <a:fillRect/>
          </a:stretch>
        </p:blipFill>
        <p:spPr bwMode="auto">
          <a:xfrm>
            <a:off x="3491879" y="3826400"/>
            <a:ext cx="3357170" cy="1546815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8063880" y="4575844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804248" y="4608512"/>
            <a:ext cx="1336766" cy="2060848"/>
          </a:xfrm>
          <a:prstGeom prst="rect">
            <a:avLst/>
          </a:prstGeom>
          <a:noFill/>
        </p:spPr>
      </p:pic>
      <p:sp>
        <p:nvSpPr>
          <p:cNvPr id="10" name="הסבר אליפטי 9"/>
          <p:cNvSpPr/>
          <p:nvPr/>
        </p:nvSpPr>
        <p:spPr>
          <a:xfrm>
            <a:off x="179512" y="188640"/>
            <a:ext cx="6192688" cy="3096344"/>
          </a:xfrm>
          <a:prstGeom prst="wedgeEllipseCallout">
            <a:avLst>
              <a:gd name="adj1" fmla="val 15675"/>
              <a:gd name="adj2" fmla="val 730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כְּדַ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אי 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לְהַנִּיחַ 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עֲנָפ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ִים לִפְנֵי הַגַּלְגַּלִּים, תַּעֲלֶה עֲלֵיה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ֶם 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הָעֲגָלָה 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וְכ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ָך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ְ 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תֵּחָלֵץ מִן </a:t>
            </a:r>
            <a:r>
              <a:rPr lang="he-IL" sz="4000" b="1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הַבִּצ</a:t>
            </a:r>
            <a:r>
              <a:rPr lang="he-IL" sz="40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ָּה.</a:t>
            </a:r>
            <a:endParaRPr lang="en-US" sz="4000" b="1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he-IL" sz="4800" b="1" dirty="0" smtClean="0">
                <a:solidFill>
                  <a:srgbClr val="FFFF00"/>
                </a:solidFill>
              </a:rPr>
              <a:t>הוֹרִידוּ הָאַחִים עֵצִים אֲחָדִים </a:t>
            </a:r>
            <a:r>
              <a:rPr lang="he-IL" sz="4800" b="1" dirty="0" err="1" smtClean="0">
                <a:solidFill>
                  <a:srgbClr val="FFFF00"/>
                </a:solidFill>
              </a:rPr>
              <a:t>מֵע</a:t>
            </a:r>
            <a:r>
              <a:rPr lang="he-IL" sz="4800" b="1" dirty="0" smtClean="0">
                <a:solidFill>
                  <a:srgbClr val="FFFF00"/>
                </a:solidFill>
              </a:rPr>
              <a:t>ַל הָעֲגָלָה, הִנִּיחוּ </a:t>
            </a:r>
            <a:r>
              <a:rPr lang="he-IL" sz="4800" b="1" dirty="0" err="1" smtClean="0">
                <a:solidFill>
                  <a:srgbClr val="FFFF00"/>
                </a:solidFill>
              </a:rPr>
              <a:t>אוֹת</a:t>
            </a:r>
            <a:r>
              <a:rPr lang="he-IL" sz="4800" b="1" dirty="0" smtClean="0">
                <a:solidFill>
                  <a:srgbClr val="FFFF00"/>
                </a:solidFill>
              </a:rPr>
              <a:t>ָם עַל הַדֶּ</a:t>
            </a:r>
            <a:r>
              <a:rPr lang="he-IL" sz="4800" b="1" dirty="0" err="1" smtClean="0">
                <a:solidFill>
                  <a:srgbClr val="FFFF00"/>
                </a:solidFill>
              </a:rPr>
              <a:t>רֶךְ הַבֻּצִּית</a:t>
            </a:r>
            <a:r>
              <a:rPr lang="he-IL" sz="4800" b="1" dirty="0" smtClean="0">
                <a:solidFill>
                  <a:srgbClr val="FFFF00"/>
                </a:solidFill>
              </a:rPr>
              <a:t>.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-252536" y="2949529"/>
            <a:ext cx="7056784" cy="390847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55574" b="13758"/>
          <a:stretch>
            <a:fillRect/>
          </a:stretch>
        </p:blipFill>
        <p:spPr bwMode="auto">
          <a:xfrm>
            <a:off x="3131840" y="4221088"/>
            <a:ext cx="3357170" cy="792087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7884368" y="4692476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516216" y="4797152"/>
            <a:ext cx="1336766" cy="2060848"/>
          </a:xfrm>
          <a:prstGeom prst="rect">
            <a:avLst/>
          </a:prstGeom>
          <a:noFill/>
        </p:spPr>
      </p:pic>
      <p:pic>
        <p:nvPicPr>
          <p:cNvPr id="10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45768"/>
          <a:stretch>
            <a:fillRect/>
          </a:stretch>
        </p:blipFill>
        <p:spPr bwMode="auto">
          <a:xfrm>
            <a:off x="5786830" y="3284984"/>
            <a:ext cx="3357170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FFFF00"/>
                </a:solidFill>
              </a:rPr>
              <a:t>הָאַחִים זֵרְזוּ </a:t>
            </a:r>
            <a:r>
              <a:rPr lang="he-IL" sz="4800" b="1" dirty="0" err="1" smtClean="0">
                <a:solidFill>
                  <a:srgbClr val="FFFF00"/>
                </a:solidFill>
              </a:rPr>
              <a:t>אֶ</a:t>
            </a:r>
            <a:r>
              <a:rPr lang="he-IL" sz="4800" b="1" dirty="0" smtClean="0">
                <a:solidFill>
                  <a:srgbClr val="FFFF00"/>
                </a:solidFill>
              </a:rPr>
              <a:t>ת הַסּוּס, הֵאִיצוּ </a:t>
            </a:r>
            <a:r>
              <a:rPr lang="he-IL" sz="4800" b="1" dirty="0" err="1" smtClean="0">
                <a:solidFill>
                  <a:srgbClr val="FFFF00"/>
                </a:solidFill>
              </a:rPr>
              <a:t>בּ</a:t>
            </a:r>
            <a:r>
              <a:rPr lang="he-IL" sz="4800" b="1" dirty="0" smtClean="0">
                <a:solidFill>
                  <a:srgbClr val="FFFF00"/>
                </a:solidFill>
              </a:rPr>
              <a:t>וֹ</a:t>
            </a:r>
            <a:r>
              <a:rPr lang="he-IL" sz="4800" b="1" dirty="0" err="1" smtClean="0">
                <a:solidFill>
                  <a:srgbClr val="FFFF00"/>
                </a:solidFill>
              </a:rPr>
              <a:t> </a:t>
            </a:r>
            <a:r>
              <a:rPr lang="he-IL" sz="4800" b="1" dirty="0" smtClean="0">
                <a:solidFill>
                  <a:srgbClr val="FFFF00"/>
                </a:solidFill>
              </a:rPr>
              <a:t>וְדָחְפוּ מֵאָחוֹר </a:t>
            </a:r>
            <a:r>
              <a:rPr lang="he-IL" sz="4800" b="1" dirty="0" err="1" smtClean="0">
                <a:solidFill>
                  <a:srgbClr val="FFFF00"/>
                </a:solidFill>
              </a:rPr>
              <a:t>כְּ</a:t>
            </a:r>
            <a:r>
              <a:rPr lang="he-IL" sz="4800" b="1" dirty="0" smtClean="0">
                <a:solidFill>
                  <a:srgbClr val="FFFF00"/>
                </a:solidFill>
              </a:rPr>
              <a:t>דֵי לַעֲזוֹר </a:t>
            </a:r>
            <a:r>
              <a:rPr lang="he-IL" sz="4800" b="1" dirty="0" err="1" smtClean="0">
                <a:solidFill>
                  <a:srgbClr val="FFFF00"/>
                </a:solidFill>
              </a:rPr>
              <a:t>לו</a:t>
            </a:r>
            <a:r>
              <a:rPr lang="he-IL" sz="4800" b="1" dirty="0" smtClean="0">
                <a:solidFill>
                  <a:srgbClr val="FFFF00"/>
                </a:solidFill>
              </a:rPr>
              <a:t>ֹ – אַך</a:t>
            </a:r>
            <a:r>
              <a:rPr lang="he-IL" sz="4800" b="1" dirty="0" err="1" smtClean="0">
                <a:solidFill>
                  <a:srgbClr val="FFFF00"/>
                </a:solidFill>
              </a:rPr>
              <a:t>ְ </a:t>
            </a:r>
            <a:r>
              <a:rPr lang="he-IL" sz="4800" b="1" dirty="0" smtClean="0">
                <a:solidFill>
                  <a:srgbClr val="FFFF00"/>
                </a:solidFill>
              </a:rPr>
              <a:t>הָעֲגָלָה לֹא זָזָה.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-252536" y="2949529"/>
            <a:ext cx="7056784" cy="390847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55574" b="13758"/>
          <a:stretch>
            <a:fillRect/>
          </a:stretch>
        </p:blipFill>
        <p:spPr bwMode="auto">
          <a:xfrm>
            <a:off x="3131840" y="4221088"/>
            <a:ext cx="3357170" cy="792087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8063880" y="4575844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804248" y="4608512"/>
            <a:ext cx="1336766" cy="2060848"/>
          </a:xfrm>
          <a:prstGeom prst="rect">
            <a:avLst/>
          </a:prstGeom>
          <a:noFill/>
        </p:spPr>
      </p:pic>
      <p:pic>
        <p:nvPicPr>
          <p:cNvPr id="10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45768"/>
          <a:stretch>
            <a:fillRect/>
          </a:stretch>
        </p:blipFill>
        <p:spPr bwMode="auto">
          <a:xfrm>
            <a:off x="5786830" y="3284984"/>
            <a:ext cx="3357170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פָּרְקוּ הַנְּעָרִי</a:t>
            </a:r>
            <a:r>
              <a:rPr lang="he-IL" sz="48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ם </a:t>
            </a:r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מִן הָעֲגָלָה </a:t>
            </a:r>
            <a:r>
              <a:rPr lang="he-IL" sz="48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חֵל</a:t>
            </a:r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ֶק מִן הָעֵצִים.</a:t>
            </a:r>
            <a:endParaRPr lang="en-US" sz="4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-252536" y="2949529"/>
            <a:ext cx="7056784" cy="390847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55574" b="13758"/>
          <a:stretch>
            <a:fillRect/>
          </a:stretch>
        </p:blipFill>
        <p:spPr bwMode="auto">
          <a:xfrm>
            <a:off x="5786830" y="3068961"/>
            <a:ext cx="3357170" cy="792087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8063880" y="4575844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804248" y="4608512"/>
            <a:ext cx="1336766" cy="2060848"/>
          </a:xfrm>
          <a:prstGeom prst="rect">
            <a:avLst/>
          </a:prstGeom>
          <a:noFill/>
        </p:spPr>
      </p:pic>
      <p:pic>
        <p:nvPicPr>
          <p:cNvPr id="10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45768"/>
          <a:stretch>
            <a:fillRect/>
          </a:stretch>
        </p:blipFill>
        <p:spPr bwMode="auto">
          <a:xfrm>
            <a:off x="5148064" y="3861048"/>
            <a:ext cx="3357170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הַנְּעָרִים </a:t>
            </a:r>
            <a:r>
              <a:rPr lang="he-IL" sz="48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עָבְ</a:t>
            </a:r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דוּ קָשֶׁה </a:t>
            </a:r>
            <a:r>
              <a:rPr lang="he-IL" sz="48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כְּ</a:t>
            </a:r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דֵי לַעֲזוֹר לַסּוּס.</a:t>
            </a:r>
            <a:b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</a:br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זֵעָ</a:t>
            </a:r>
            <a:r>
              <a:rPr lang="he-IL" sz="48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ה </a:t>
            </a:r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נָטְפ</a:t>
            </a:r>
            <a:r>
              <a:rPr lang="he-IL" sz="48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ָה </a:t>
            </a:r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מִמִּצְחָם לַמְר</a:t>
            </a:r>
            <a:r>
              <a:rPr lang="he-IL" sz="48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וֹ</a:t>
            </a:r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ת הַלַּיְלָה </a:t>
            </a:r>
            <a:r>
              <a:rPr lang="he-IL" sz="48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הַק</a:t>
            </a:r>
            <a:r>
              <a:rPr lang="he-IL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ַּר.</a:t>
            </a:r>
            <a:endParaRPr lang="en-US" sz="4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-252536" y="2949529"/>
            <a:ext cx="7056784" cy="390847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55574" b="13758"/>
          <a:stretch>
            <a:fillRect/>
          </a:stretch>
        </p:blipFill>
        <p:spPr bwMode="auto">
          <a:xfrm>
            <a:off x="5786830" y="3068961"/>
            <a:ext cx="3357170" cy="792087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8063880" y="4575844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804248" y="4608512"/>
            <a:ext cx="1336766" cy="2060848"/>
          </a:xfrm>
          <a:prstGeom prst="rect">
            <a:avLst/>
          </a:prstGeom>
          <a:noFill/>
        </p:spPr>
      </p:pic>
      <p:pic>
        <p:nvPicPr>
          <p:cNvPr id="10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45768"/>
          <a:stretch>
            <a:fillRect/>
          </a:stretch>
        </p:blipFill>
        <p:spPr bwMode="auto">
          <a:xfrm>
            <a:off x="5148064" y="3861048"/>
            <a:ext cx="3357170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וְהִנֵּה </a:t>
            </a:r>
            <a:r>
              <a:rPr lang="he-IL" sz="48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זָז</a:t>
            </a:r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ָה</a:t>
            </a:r>
            <a:r>
              <a:rPr lang="he-IL" sz="48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הָעֲגָלָה </a:t>
            </a:r>
            <a:r>
              <a:rPr lang="he-IL" sz="48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מְע</a:t>
            </a:r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ַט.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1619672" y="3933056"/>
            <a:ext cx="5281016" cy="2924944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55574" b="13758"/>
          <a:stretch>
            <a:fillRect/>
          </a:stretch>
        </p:blipFill>
        <p:spPr bwMode="auto">
          <a:xfrm>
            <a:off x="6290886" y="3068961"/>
            <a:ext cx="2853114" cy="673161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8063880" y="4575844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804248" y="4608512"/>
            <a:ext cx="1336766" cy="2060848"/>
          </a:xfrm>
          <a:prstGeom prst="rect">
            <a:avLst/>
          </a:prstGeom>
          <a:noFill/>
        </p:spPr>
      </p:pic>
      <p:pic>
        <p:nvPicPr>
          <p:cNvPr id="10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45768"/>
          <a:stretch>
            <a:fillRect/>
          </a:stretch>
        </p:blipFill>
        <p:spPr bwMode="auto">
          <a:xfrm>
            <a:off x="5652120" y="3861048"/>
            <a:ext cx="2853114" cy="6119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-0.00348 L -0.12327 -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FFFF00"/>
                </a:solidFill>
              </a:rPr>
              <a:t>וְעוֹ</a:t>
            </a:r>
            <a:r>
              <a:rPr lang="he-IL" sz="4800" b="1" dirty="0" err="1" smtClean="0">
                <a:solidFill>
                  <a:srgbClr val="FFFF00"/>
                </a:solidFill>
              </a:rPr>
              <a:t>ד </a:t>
            </a:r>
            <a:r>
              <a:rPr lang="he-IL" sz="4800" b="1" dirty="0" smtClean="0">
                <a:solidFill>
                  <a:srgbClr val="FFFF00"/>
                </a:solidFill>
              </a:rPr>
              <a:t>קְצָת</a:t>
            </a:r>
            <a:r>
              <a:rPr lang="he-IL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1979712" y="4005064"/>
            <a:ext cx="4992984" cy="2765415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55574" b="13758"/>
          <a:stretch>
            <a:fillRect/>
          </a:stretch>
        </p:blipFill>
        <p:spPr bwMode="auto">
          <a:xfrm>
            <a:off x="6290886" y="3068961"/>
            <a:ext cx="2853114" cy="673161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8063880" y="4575844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804248" y="4608512"/>
            <a:ext cx="1336766" cy="2060848"/>
          </a:xfrm>
          <a:prstGeom prst="rect">
            <a:avLst/>
          </a:prstGeom>
          <a:noFill/>
        </p:spPr>
      </p:pic>
      <p:pic>
        <p:nvPicPr>
          <p:cNvPr id="10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45768"/>
          <a:stretch>
            <a:fillRect/>
          </a:stretch>
        </p:blipFill>
        <p:spPr bwMode="auto">
          <a:xfrm>
            <a:off x="5652120" y="3861048"/>
            <a:ext cx="2853114" cy="6119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0.00325 L -0.23351 -0.00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FFFF00"/>
                </a:solidFill>
              </a:rPr>
              <a:t>עָלו</a:t>
            </a:r>
            <a:r>
              <a:rPr lang="he-IL" sz="4800" b="1" dirty="0" err="1" smtClean="0">
                <a:solidFill>
                  <a:srgbClr val="FFFF00"/>
                </a:solidFill>
              </a:rPr>
              <a:t>ּ </a:t>
            </a:r>
            <a:r>
              <a:rPr lang="he-IL" sz="4800" b="1" dirty="0" smtClean="0">
                <a:solidFill>
                  <a:srgbClr val="FFFF00"/>
                </a:solidFill>
              </a:rPr>
              <a:t>הַגַּלְגַּלִּים </a:t>
            </a:r>
            <a:r>
              <a:rPr lang="he-IL" sz="4800" b="1" dirty="0" err="1" smtClean="0">
                <a:solidFill>
                  <a:srgbClr val="FFFF00"/>
                </a:solidFill>
              </a:rPr>
              <a:t>הַקִּדְמִיּ</a:t>
            </a:r>
            <a:r>
              <a:rPr lang="he-IL" sz="4800" b="1" dirty="0" smtClean="0">
                <a:solidFill>
                  <a:srgbClr val="FFFF00"/>
                </a:solidFill>
              </a:rPr>
              <a:t>ִים עַל הָעֲנָפִים,</a:t>
            </a:r>
            <a:br>
              <a:rPr lang="he-IL" sz="4800" b="1" dirty="0" smtClean="0">
                <a:solidFill>
                  <a:srgbClr val="FFFF00"/>
                </a:solidFill>
              </a:rPr>
            </a:br>
            <a:r>
              <a:rPr lang="he-IL" sz="4800" b="1" dirty="0" err="1" smtClean="0">
                <a:solidFill>
                  <a:srgbClr val="FFFF00"/>
                </a:solidFill>
              </a:rPr>
              <a:t>וְג</a:t>
            </a:r>
            <a:r>
              <a:rPr lang="he-IL" sz="4800" b="1" dirty="0" smtClean="0">
                <a:solidFill>
                  <a:srgbClr val="FFFF00"/>
                </a:solidFill>
              </a:rPr>
              <a:t>ַם הָאֲחוֹרִיִּים </a:t>
            </a:r>
            <a:r>
              <a:rPr lang="he-IL" sz="4800" b="1" dirty="0" err="1" smtClean="0">
                <a:solidFill>
                  <a:srgbClr val="FFFF00"/>
                </a:solidFill>
              </a:rPr>
              <a:t>נֶחֶל</a:t>
            </a:r>
            <a:r>
              <a:rPr lang="he-IL" sz="4800" b="1" dirty="0" smtClean="0">
                <a:solidFill>
                  <a:srgbClr val="FFFF00"/>
                </a:solidFill>
              </a:rPr>
              <a:t>ְצוּ </a:t>
            </a:r>
            <a:r>
              <a:rPr lang="he-IL" sz="4800" b="1" dirty="0" err="1" smtClean="0">
                <a:solidFill>
                  <a:srgbClr val="FFFF00"/>
                </a:solidFill>
              </a:rPr>
              <a:t>מִ</a:t>
            </a:r>
            <a:r>
              <a:rPr lang="he-IL" sz="4800" b="1" dirty="0" smtClean="0">
                <a:solidFill>
                  <a:srgbClr val="FFFF00"/>
                </a:solidFill>
              </a:rPr>
              <a:t>ן </a:t>
            </a:r>
            <a:r>
              <a:rPr lang="he-IL" sz="4800" b="1" dirty="0" err="1" smtClean="0">
                <a:solidFill>
                  <a:srgbClr val="FFFF00"/>
                </a:solidFill>
              </a:rPr>
              <a:t>הַב</a:t>
            </a:r>
            <a:r>
              <a:rPr lang="he-IL" sz="4800" b="1" dirty="0" smtClean="0">
                <a:solidFill>
                  <a:srgbClr val="FFFF00"/>
                </a:solidFill>
              </a:rPr>
              <a:t>ֹּץ.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-468560" y="2949529"/>
            <a:ext cx="7056784" cy="390847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55574" b="13758"/>
          <a:stretch>
            <a:fillRect/>
          </a:stretch>
        </p:blipFill>
        <p:spPr bwMode="auto">
          <a:xfrm>
            <a:off x="5786830" y="3068961"/>
            <a:ext cx="3357170" cy="792087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8063880" y="4575844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6804248" y="4608512"/>
            <a:ext cx="1336766" cy="2060848"/>
          </a:xfrm>
          <a:prstGeom prst="rect">
            <a:avLst/>
          </a:prstGeom>
          <a:noFill/>
        </p:spPr>
      </p:pic>
      <p:pic>
        <p:nvPicPr>
          <p:cNvPr id="10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45768"/>
          <a:stretch>
            <a:fillRect/>
          </a:stretch>
        </p:blipFill>
        <p:spPr bwMode="auto">
          <a:xfrm>
            <a:off x="5148064" y="3861048"/>
            <a:ext cx="3357170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FFFF00"/>
                </a:solidFill>
              </a:rPr>
              <a:t>לֹא עָבְרָה </a:t>
            </a:r>
            <a:r>
              <a:rPr lang="he-IL" sz="4800" b="1" dirty="0" err="1" smtClean="0">
                <a:solidFill>
                  <a:srgbClr val="FFFF00"/>
                </a:solidFill>
              </a:rPr>
              <a:t>שָׁעָ</a:t>
            </a:r>
            <a:r>
              <a:rPr lang="he-IL" sz="4800" b="1" dirty="0" smtClean="0">
                <a:solidFill>
                  <a:srgbClr val="FFFF00"/>
                </a:solidFill>
              </a:rPr>
              <a:t>ה אֲרֻכ</a:t>
            </a:r>
            <a:r>
              <a:rPr lang="he-IL" sz="4800" b="1" dirty="0" err="1" smtClean="0">
                <a:solidFill>
                  <a:srgbClr val="FFFF00"/>
                </a:solidFill>
              </a:rPr>
              <a:t>ָּה </a:t>
            </a:r>
            <a:r>
              <a:rPr lang="he-IL" sz="4800" b="1" dirty="0" smtClean="0">
                <a:solidFill>
                  <a:srgbClr val="FFFF00"/>
                </a:solidFill>
              </a:rPr>
              <a:t>וְהָעֲגָלָה </a:t>
            </a:r>
            <a:r>
              <a:rPr lang="he-IL" sz="4800" b="1" dirty="0" err="1" smtClean="0">
                <a:solidFill>
                  <a:srgbClr val="FFFF00"/>
                </a:solidFill>
              </a:rPr>
              <a:t>הָעָמְס</a:t>
            </a:r>
            <a:r>
              <a:rPr lang="he-IL" sz="4800" b="1" dirty="0" smtClean="0">
                <a:solidFill>
                  <a:srgbClr val="FFFF00"/>
                </a:solidFill>
              </a:rPr>
              <a:t>ָה מֵחָדָשׁ וְעָשְׁתָה אֶת דַּרְכָּהּ </a:t>
            </a:r>
            <a:r>
              <a:rPr lang="he-IL" sz="4800" b="1" dirty="0" err="1" smtClean="0">
                <a:solidFill>
                  <a:srgbClr val="FFFF00"/>
                </a:solidFill>
              </a:rPr>
              <a:t>בְּבִטְח</a:t>
            </a:r>
            <a:r>
              <a:rPr lang="he-IL" sz="4800" b="1" dirty="0" smtClean="0">
                <a:solidFill>
                  <a:srgbClr val="FFFF00"/>
                </a:solidFill>
              </a:rPr>
              <a:t>ָה</a:t>
            </a:r>
            <a:r>
              <a:rPr lang="he-IL" sz="4800" b="1" dirty="0" err="1" smtClean="0">
                <a:solidFill>
                  <a:srgbClr val="FFFF00"/>
                </a:solidFill>
              </a:rPr>
              <a:t> </a:t>
            </a:r>
            <a:r>
              <a:rPr lang="he-IL" sz="4800" b="1" dirty="0" smtClean="0">
                <a:solidFill>
                  <a:srgbClr val="FFFF00"/>
                </a:solidFill>
              </a:rPr>
              <a:t>הַבַּיְתָה.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9702" name="Picture 6" descr="http://image.shutterstock.com/display_pic_with_logo/451552/451552,1307481192,1/stock-vector-vector-illustration-cute-donkey-cart-cartoon-concept-white-background-787806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 b="36093"/>
          <a:stretch>
            <a:fillRect/>
          </a:stretch>
        </p:blipFill>
        <p:spPr bwMode="auto">
          <a:xfrm>
            <a:off x="395536" y="2949529"/>
            <a:ext cx="7056784" cy="3908471"/>
          </a:xfrm>
          <a:prstGeom prst="rect">
            <a:avLst/>
          </a:prstGeom>
          <a:noFill/>
        </p:spPr>
      </p:pic>
      <p:pic>
        <p:nvPicPr>
          <p:cNvPr id="8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55574" b="13758"/>
          <a:stretch>
            <a:fillRect/>
          </a:stretch>
        </p:blipFill>
        <p:spPr bwMode="auto">
          <a:xfrm>
            <a:off x="3851920" y="3429000"/>
            <a:ext cx="3357170" cy="792087"/>
          </a:xfrm>
          <a:prstGeom prst="rect">
            <a:avLst/>
          </a:prstGeom>
          <a:noFill/>
        </p:spPr>
      </p:pic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5796136" y="2132856"/>
            <a:ext cx="1404664" cy="216552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FD5E1"/>
              </a:clrFrom>
              <a:clrTo>
                <a:srgbClr val="8FD5E1">
                  <a:alpha val="0"/>
                </a:srgbClr>
              </a:clrTo>
            </a:clrChange>
          </a:blip>
          <a:srcRect l="15723" t="38702" r="55251" b="16549"/>
          <a:stretch>
            <a:fillRect/>
          </a:stretch>
        </p:blipFill>
        <p:spPr bwMode="auto">
          <a:xfrm flipH="1">
            <a:off x="4427984" y="1916832"/>
            <a:ext cx="1336766" cy="2060848"/>
          </a:xfrm>
          <a:prstGeom prst="rect">
            <a:avLst/>
          </a:prstGeom>
          <a:noFill/>
        </p:spPr>
      </p:pic>
      <p:pic>
        <p:nvPicPr>
          <p:cNvPr id="10" name="Picture 2" descr="http://www.harim.co.il/img/par3643.jpg"/>
          <p:cNvPicPr>
            <a:picLocks noChangeAspect="1" noChangeArrowheads="1"/>
          </p:cNvPicPr>
          <p:nvPr/>
        </p:nvPicPr>
        <p:blipFill>
          <a:blip r:embed="rId4" cstate="print"/>
          <a:srcRect t="26352" b="45768"/>
          <a:stretch>
            <a:fillRect/>
          </a:stretch>
        </p:blipFill>
        <p:spPr bwMode="auto">
          <a:xfrm>
            <a:off x="3851920" y="4221088"/>
            <a:ext cx="3357170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he-IL" sz="6000" b="1" dirty="0"/>
              <a:t>אַךְ </a:t>
            </a:r>
            <a:r>
              <a:rPr lang="he-IL" sz="6000" b="1" dirty="0" err="1" smtClean="0"/>
              <a:t>הֵ</a:t>
            </a:r>
            <a:r>
              <a:rPr lang="he-IL" sz="6000" b="1" dirty="0" smtClean="0"/>
              <a:t>ם </a:t>
            </a:r>
            <a:r>
              <a:rPr lang="he-IL" sz="6000" b="1" dirty="0"/>
              <a:t>לֹא הָיו</a:t>
            </a:r>
            <a:r>
              <a:rPr lang="he-IL" sz="6000" b="1" dirty="0" err="1"/>
              <a:t>ּ </a:t>
            </a:r>
            <a:r>
              <a:rPr lang="he-IL" sz="6000" b="1" dirty="0"/>
              <a:t>עַצְמָאִיִּים </a:t>
            </a:r>
            <a:r>
              <a:rPr lang="he-IL" sz="6000" b="1" dirty="0" err="1"/>
              <a:t>וְלַע</a:t>
            </a:r>
            <a:r>
              <a:rPr lang="he-IL" sz="6000" b="1" dirty="0"/>
              <a:t>ֲבֹד לְבַדָּם לֹא יָדְעוּ.</a:t>
            </a:r>
          </a:p>
        </p:txBody>
      </p:sp>
      <p:pic>
        <p:nvPicPr>
          <p:cNvPr id="17410" name="Picture 2" descr="https://fbcdn-sphotos-a.akamaihd.net/hphotos-ak-prn1/555408_177262342394528_2853407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3842742" cy="3842742"/>
          </a:xfrm>
          <a:prstGeom prst="rect">
            <a:avLst/>
          </a:prstGeom>
          <a:noFill/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627784" y="1340768"/>
            <a:ext cx="6336704" cy="936104"/>
          </a:xfrm>
          <a:prstGeom prst="wedgeRoundRectCallout">
            <a:avLst>
              <a:gd name="adj1" fmla="val 23718"/>
              <a:gd name="adj2" fmla="val 96864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/>
              <a:t>מַדּוּעַ כֹּה אֵחַרְתֶּם </a:t>
            </a:r>
            <a:r>
              <a:rPr lang="he-IL" sz="4800" dirty="0" err="1" smtClean="0"/>
              <a:t>לָשּוּ</a:t>
            </a:r>
            <a:r>
              <a:rPr lang="he-IL" sz="4800" dirty="0" smtClean="0"/>
              <a:t>ב?</a:t>
            </a:r>
            <a:endParaRPr lang="he-IL" sz="48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</p:spPr>
        <p:txBody>
          <a:bodyPr>
            <a:noAutofit/>
          </a:bodyPr>
          <a:lstStyle/>
          <a:p>
            <a:r>
              <a:rPr lang="he-IL" sz="3600" b="1" dirty="0" smtClean="0"/>
              <a:t>תָּמַהּ אֲבִיהֶם, </a:t>
            </a:r>
            <a:r>
              <a:rPr lang="he-IL" sz="3600" b="1" dirty="0" err="1" smtClean="0"/>
              <a:t>אֲש</a:t>
            </a:r>
            <a:r>
              <a:rPr lang="he-IL" sz="3600" b="1" dirty="0" smtClean="0"/>
              <a:t>ֶׁר </a:t>
            </a:r>
            <a:r>
              <a:rPr lang="he-IL" sz="3600" b="1" dirty="0" err="1" smtClean="0"/>
              <a:t>שׁ</a:t>
            </a:r>
            <a:r>
              <a:rPr lang="he-IL" sz="3600" b="1" dirty="0" smtClean="0"/>
              <a:t>ָב לְעֵת לַיְלָה </a:t>
            </a:r>
            <a:r>
              <a:rPr lang="he-IL" sz="3600" b="1" dirty="0" err="1" smtClean="0"/>
              <a:t>מִ</a:t>
            </a:r>
            <a:r>
              <a:rPr lang="he-IL" sz="3600" b="1" dirty="0" smtClean="0"/>
              <a:t>ן הָעִי</a:t>
            </a:r>
            <a:r>
              <a:rPr lang="he-IL" sz="3600" b="1" dirty="0" err="1" smtClean="0"/>
              <a:t>ר </a:t>
            </a:r>
            <a:r>
              <a:rPr lang="he-IL" sz="3600" b="1" dirty="0" smtClean="0"/>
              <a:t>וְנוֹכַח </a:t>
            </a:r>
            <a:r>
              <a:rPr lang="he-IL" sz="3600" b="1" dirty="0" err="1" smtClean="0"/>
              <a:t>כּ</a:t>
            </a:r>
            <a:r>
              <a:rPr lang="he-IL" sz="3600" b="1" dirty="0" smtClean="0"/>
              <a:t>ִי רַק עַתָּה </a:t>
            </a:r>
            <a:r>
              <a:rPr lang="he-IL" sz="3600" b="1" dirty="0" err="1" smtClean="0"/>
              <a:t>שָׁ</a:t>
            </a:r>
            <a:r>
              <a:rPr lang="he-IL" sz="3600" b="1" dirty="0" smtClean="0"/>
              <a:t>בוּ בָּנָיו </a:t>
            </a:r>
            <a:r>
              <a:rPr lang="he-IL" sz="3600" b="1" dirty="0" err="1" smtClean="0"/>
              <a:t>עִ</a:t>
            </a:r>
            <a:r>
              <a:rPr lang="he-IL" sz="3600" b="1" dirty="0" smtClean="0"/>
              <a:t>ם הָעֲגָלָה עֲמוּס</a:t>
            </a:r>
            <a:r>
              <a:rPr lang="he-IL" sz="3600" b="1" dirty="0" err="1" smtClean="0"/>
              <a:t>ַת </a:t>
            </a:r>
            <a:r>
              <a:rPr lang="he-IL" sz="3600" b="1" dirty="0" smtClean="0"/>
              <a:t>הָעֵצִים </a:t>
            </a:r>
            <a:r>
              <a:rPr lang="he-IL" sz="3600" b="1" dirty="0" err="1" smtClean="0"/>
              <a:t>מִ</a:t>
            </a:r>
            <a:r>
              <a:rPr lang="he-IL" sz="3600" b="1" dirty="0" smtClean="0"/>
              <a:t>ן הַיַּעַר.</a:t>
            </a:r>
            <a:endParaRPr lang="he-IL" sz="36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0" y="908720"/>
            <a:ext cx="8820472" cy="1368152"/>
          </a:xfrm>
          <a:prstGeom prst="wedgeRoundRectCallout">
            <a:avLst>
              <a:gd name="adj1" fmla="val 14182"/>
              <a:gd name="adj2" fmla="val 120812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400" b="1" dirty="0" smtClean="0"/>
          </a:p>
          <a:p>
            <a:pPr algn="ctr"/>
            <a:r>
              <a:rPr lang="he-IL" sz="4000" b="1" dirty="0" smtClean="0"/>
              <a:t>אַל תִּשְׁאַל מַה קָּרָה </a:t>
            </a:r>
            <a:r>
              <a:rPr lang="he-IL" sz="4000" b="1" dirty="0" err="1" smtClean="0"/>
              <a:t>לָנ</a:t>
            </a:r>
            <a:r>
              <a:rPr lang="he-IL" sz="4000" b="1" dirty="0" smtClean="0"/>
              <a:t>וּ. בַּדֶּרֶךְ </a:t>
            </a:r>
            <a:r>
              <a:rPr lang="he-IL" sz="4000" b="1" dirty="0" err="1" smtClean="0"/>
              <a:t>חֲזָ</a:t>
            </a:r>
            <a:r>
              <a:rPr lang="he-IL" sz="4000" b="1" dirty="0" smtClean="0"/>
              <a:t>רָה, עַל יַד הַנַּחַל, </a:t>
            </a:r>
            <a:r>
              <a:rPr lang="he-IL" sz="4000" b="1" dirty="0" err="1" smtClean="0"/>
              <a:t>שָׁקְע</a:t>
            </a:r>
            <a:r>
              <a:rPr lang="he-IL" sz="4000" b="1" dirty="0" smtClean="0"/>
              <a:t>ָה</a:t>
            </a:r>
            <a:r>
              <a:rPr lang="he-IL" sz="4000" b="1" dirty="0" err="1" smtClean="0"/>
              <a:t> </a:t>
            </a:r>
            <a:r>
              <a:rPr lang="he-IL" sz="4000" b="1" dirty="0" smtClean="0"/>
              <a:t>הָעֲגָ</a:t>
            </a:r>
            <a:r>
              <a:rPr lang="he-IL" sz="4000" b="1" dirty="0" err="1" smtClean="0"/>
              <a:t>לָה</a:t>
            </a:r>
            <a:r>
              <a:rPr lang="he-IL" sz="4000" b="1" dirty="0" smtClean="0"/>
              <a:t> </a:t>
            </a:r>
            <a:r>
              <a:rPr lang="he-IL" sz="4000" b="1" dirty="0" err="1" smtClean="0"/>
              <a:t>בַּבּ</a:t>
            </a:r>
            <a:r>
              <a:rPr lang="he-IL" sz="4000" b="1" dirty="0" smtClean="0"/>
              <a:t>ֹץ.</a:t>
            </a:r>
            <a:endParaRPr lang="en-US" sz="4000" b="1" dirty="0" smtClean="0"/>
          </a:p>
          <a:p>
            <a:pPr algn="ctr"/>
            <a:endParaRPr lang="he-IL" sz="48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644008" y="0"/>
            <a:ext cx="4608512" cy="1138138"/>
          </a:xfrm>
        </p:spPr>
        <p:txBody>
          <a:bodyPr>
            <a:normAutofit/>
          </a:bodyPr>
          <a:lstStyle/>
          <a:p>
            <a:r>
              <a:rPr lang="he-IL" b="1" dirty="0" smtClean="0"/>
              <a:t>סִפֵּר </a:t>
            </a:r>
            <a:r>
              <a:rPr lang="he-IL" b="1" dirty="0" err="1" smtClean="0"/>
              <a:t>לו</a:t>
            </a:r>
            <a:r>
              <a:rPr lang="he-IL" b="1" dirty="0" smtClean="0"/>
              <a:t>ֹ אַחַד הָאַחִים: </a:t>
            </a:r>
            <a:endParaRPr lang="he-IL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144016" y="188640"/>
            <a:ext cx="8820472" cy="1368152"/>
          </a:xfrm>
          <a:prstGeom prst="wedgeRoundRectCallout">
            <a:avLst>
              <a:gd name="adj1" fmla="val 14182"/>
              <a:gd name="adj2" fmla="val 120812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/>
              <a:t>עָשִׂינוּ כִּדְבָ</a:t>
            </a:r>
            <a:r>
              <a:rPr lang="he-IL" sz="4000" b="1" dirty="0" err="1" smtClean="0"/>
              <a:t>רֶיךָ </a:t>
            </a:r>
            <a:r>
              <a:rPr lang="he-IL" sz="4000" b="1" dirty="0" smtClean="0"/>
              <a:t>וְהִזְעַקְנ</a:t>
            </a:r>
            <a:r>
              <a:rPr lang="he-IL" sz="4000" b="1" dirty="0" err="1" smtClean="0"/>
              <a:t>וּ </a:t>
            </a:r>
            <a:r>
              <a:rPr lang="he-IL" sz="4000" b="1" dirty="0" smtClean="0"/>
              <a:t>אֶת </a:t>
            </a:r>
            <a:r>
              <a:rPr lang="he-IL" sz="4000" b="1" dirty="0" err="1" smtClean="0"/>
              <a:t>אֵינְבּ</a:t>
            </a:r>
            <a:r>
              <a:rPr lang="he-IL" sz="4000" b="1" dirty="0" smtClean="0"/>
              <a:t>ְרֵרָה לְעֶזְרָה, אַךְ הִיא לֹא בָּאָה.</a:t>
            </a:r>
            <a:endParaRPr lang="he-IL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539552" y="332656"/>
            <a:ext cx="7848872" cy="1368152"/>
          </a:xfrm>
          <a:prstGeom prst="wedgeRoundRectCallout">
            <a:avLst>
              <a:gd name="adj1" fmla="val -8536"/>
              <a:gd name="adj2" fmla="val 189875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/>
              <a:t>דָּחַפְנו</a:t>
            </a:r>
            <a:r>
              <a:rPr lang="he-IL" sz="4000" b="1" dirty="0" err="1" smtClean="0"/>
              <a:t>ּ </a:t>
            </a:r>
            <a:r>
              <a:rPr lang="he-IL" sz="4000" b="1" dirty="0" smtClean="0"/>
              <a:t>אֶת הָעֲגָלָה בְּכוֹח</a:t>
            </a:r>
            <a:r>
              <a:rPr lang="he-IL" sz="4000" b="1" dirty="0" err="1" smtClean="0"/>
              <a:t>וֹת </a:t>
            </a:r>
            <a:r>
              <a:rPr lang="he-IL" sz="4000" b="1" dirty="0" smtClean="0"/>
              <a:t>עַצְמֵנוּ.</a:t>
            </a:r>
            <a:endParaRPr lang="he-IL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539552" y="332656"/>
            <a:ext cx="8064896" cy="1368152"/>
          </a:xfrm>
          <a:prstGeom prst="wedgeRoundRectCallout">
            <a:avLst>
              <a:gd name="adj1" fmla="val 8282"/>
              <a:gd name="adj2" fmla="val 207698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/>
              <a:t>הִנַּחְנוּ </a:t>
            </a:r>
            <a:r>
              <a:rPr lang="he-IL" sz="4000" b="1" dirty="0" err="1" smtClean="0"/>
              <a:t>עֲנָפ</a:t>
            </a:r>
            <a:r>
              <a:rPr lang="he-IL" sz="4000" b="1" dirty="0" smtClean="0"/>
              <a:t>ִים לִפְנֵי הַגַּלְגַּלִּים </a:t>
            </a:r>
            <a:r>
              <a:rPr lang="he-IL" sz="4000" b="1" dirty="0" err="1" smtClean="0"/>
              <a:t>הַשְּׁקוּעִ</a:t>
            </a:r>
            <a:r>
              <a:rPr lang="he-IL" sz="4000" b="1" dirty="0" smtClean="0"/>
              <a:t>ים.</a:t>
            </a:r>
            <a:endParaRPr lang="he-IL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539552" y="260648"/>
            <a:ext cx="8352928" cy="1440160"/>
          </a:xfrm>
          <a:prstGeom prst="wedgeRoundRectCallout">
            <a:avLst>
              <a:gd name="adj1" fmla="val -12550"/>
              <a:gd name="adj2" fmla="val 193050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000" b="1" dirty="0" smtClean="0"/>
              <a:t>הוֹרַדְנוּ </a:t>
            </a:r>
            <a:r>
              <a:rPr lang="he-IL" sz="4000" b="1" dirty="0" err="1" smtClean="0"/>
              <a:t>חֵל</a:t>
            </a:r>
            <a:r>
              <a:rPr lang="he-IL" sz="4000" b="1" dirty="0" smtClean="0"/>
              <a:t>ֶק מִן הַמַּשָּׂא, כְּדֵי שֶׁלַּסּוּס יִהְיֶה </a:t>
            </a:r>
            <a:r>
              <a:rPr lang="he-IL" sz="4000" b="1" dirty="0" err="1" smtClean="0"/>
              <a:t>קַ</a:t>
            </a:r>
            <a:r>
              <a:rPr lang="he-IL" sz="4000" b="1" dirty="0" smtClean="0"/>
              <a:t>ל יוֹתֵ</a:t>
            </a:r>
            <a:r>
              <a:rPr lang="he-IL" sz="4000" b="1" dirty="0" err="1" smtClean="0"/>
              <a:t>ר </a:t>
            </a:r>
            <a:r>
              <a:rPr lang="he-IL" sz="4000" b="1" dirty="0" smtClean="0"/>
              <a:t>לִמְשֹׁך</a:t>
            </a:r>
            <a:r>
              <a:rPr lang="he-IL" sz="4000" b="1" dirty="0" err="1" smtClean="0"/>
              <a:t>ְ </a:t>
            </a:r>
            <a:r>
              <a:rPr lang="he-IL" sz="4000" b="1" dirty="0" smtClean="0"/>
              <a:t>אֶת הָעֲגָלָה מִן </a:t>
            </a:r>
            <a:r>
              <a:rPr lang="he-IL" sz="4000" b="1" dirty="0" err="1" smtClean="0"/>
              <a:t>הַב</a:t>
            </a:r>
            <a:r>
              <a:rPr lang="he-IL" sz="4000" b="1" dirty="0" smtClean="0"/>
              <a:t>ֹּץ.</a:t>
            </a:r>
            <a:endParaRPr lang="he-IL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539552" y="332656"/>
            <a:ext cx="7848872" cy="1224136"/>
          </a:xfrm>
          <a:prstGeom prst="wedgeRoundRectCallout">
            <a:avLst>
              <a:gd name="adj1" fmla="val 11269"/>
              <a:gd name="adj2" fmla="val 229714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/>
              <a:t>זֶה לָקַ</a:t>
            </a:r>
            <a:r>
              <a:rPr lang="he-IL" sz="4000" b="1" dirty="0" err="1" smtClean="0"/>
              <a:t>ח </a:t>
            </a:r>
            <a:r>
              <a:rPr lang="he-IL" sz="4000" b="1" dirty="0" smtClean="0"/>
              <a:t>זְמַן </a:t>
            </a:r>
            <a:r>
              <a:rPr lang="he-IL" sz="4000" b="1" dirty="0" err="1" smtClean="0"/>
              <a:t>רַ</a:t>
            </a:r>
            <a:r>
              <a:rPr lang="he-IL" sz="4000" b="1" dirty="0" smtClean="0"/>
              <a:t>ב וְלָכֵן הִגַּעְנו</a:t>
            </a:r>
            <a:r>
              <a:rPr lang="he-IL" sz="4000" b="1" dirty="0" err="1" smtClean="0"/>
              <a:t>ּ </a:t>
            </a:r>
            <a:r>
              <a:rPr lang="he-IL" sz="4000" b="1" dirty="0" smtClean="0"/>
              <a:t>רַק עַכְשָׁיו.</a:t>
            </a:r>
            <a:endParaRPr lang="he-IL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144016" y="908720"/>
            <a:ext cx="8820472" cy="1512168"/>
          </a:xfrm>
          <a:prstGeom prst="wedgeRoundRectCallout">
            <a:avLst>
              <a:gd name="adj1" fmla="val 4169"/>
              <a:gd name="adj2" fmla="val 125851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 dirty="0" smtClean="0"/>
          </a:p>
          <a:p>
            <a:pPr algn="ctr"/>
            <a:r>
              <a:rPr lang="he-IL" sz="3600" dirty="0" smtClean="0"/>
              <a:t>אִלוּ </a:t>
            </a:r>
            <a:r>
              <a:rPr lang="he-IL" sz="3600" dirty="0" err="1" smtClean="0"/>
              <a:t>הָיְ</a:t>
            </a:r>
            <a:r>
              <a:rPr lang="he-IL" sz="3600" dirty="0" smtClean="0"/>
              <a:t>תָה </a:t>
            </a:r>
            <a:r>
              <a:rPr lang="he-IL" sz="3600" dirty="0" err="1" smtClean="0"/>
              <a:t>אֵינְבּ</a:t>
            </a:r>
            <a:r>
              <a:rPr lang="he-IL" sz="3600" dirty="0" smtClean="0"/>
              <a:t>ְרֵרָה </a:t>
            </a:r>
            <a:r>
              <a:rPr lang="he-IL" sz="3600" dirty="0" err="1" smtClean="0"/>
              <a:t>בָּ</a:t>
            </a:r>
            <a:r>
              <a:rPr lang="he-IL" sz="3600" dirty="0" smtClean="0"/>
              <a:t>אָה, וַדַּאי הָיִינוּ </a:t>
            </a:r>
          </a:p>
          <a:p>
            <a:pPr algn="ctr"/>
            <a:r>
              <a:rPr lang="he-IL" sz="3600" dirty="0" smtClean="0"/>
              <a:t>מַגִּיעִים הַבַּיְתָה </a:t>
            </a:r>
            <a:r>
              <a:rPr lang="he-IL" sz="3600" dirty="0" err="1" smtClean="0"/>
              <a:t>לִפְ</a:t>
            </a:r>
            <a:r>
              <a:rPr lang="he-IL" sz="3600" dirty="0" smtClean="0"/>
              <a:t>נֵי זְמַן רַב, מוּזָר שֶׁלֹא הוֹפִיעָה.</a:t>
            </a:r>
            <a:endParaRPr lang="en-US" sz="3600" b="1" dirty="0" smtClean="0"/>
          </a:p>
          <a:p>
            <a:pPr algn="ctr"/>
            <a:endParaRPr lang="he-IL" sz="48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644008" y="0"/>
            <a:ext cx="4608512" cy="908720"/>
          </a:xfrm>
        </p:spPr>
        <p:txBody>
          <a:bodyPr>
            <a:normAutofit/>
          </a:bodyPr>
          <a:lstStyle/>
          <a:p>
            <a:r>
              <a:rPr lang="he-IL" b="1" dirty="0" smtClean="0"/>
              <a:t>אָמְרוּ </a:t>
            </a:r>
            <a:r>
              <a:rPr lang="he-IL" b="1" dirty="0" err="1" smtClean="0"/>
              <a:t>שְׁ</a:t>
            </a:r>
            <a:r>
              <a:rPr lang="he-IL" b="1" dirty="0" smtClean="0"/>
              <a:t>נֵי הָאַחִים : </a:t>
            </a:r>
            <a:endParaRPr lang="he-IL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467544" y="188640"/>
            <a:ext cx="5976664" cy="1296144"/>
          </a:xfrm>
          <a:prstGeom prst="wedgeRoundRectCallout">
            <a:avLst>
              <a:gd name="adj1" fmla="val 54912"/>
              <a:gd name="adj2" fmla="val 143320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 dirty="0" smtClean="0"/>
          </a:p>
          <a:p>
            <a:pPr algn="ctr"/>
            <a:r>
              <a:rPr lang="he-IL" sz="5400" b="1" dirty="0" smtClean="0"/>
              <a:t>הִיא </a:t>
            </a:r>
            <a:r>
              <a:rPr lang="he-IL" sz="5400" b="1" dirty="0" err="1" smtClean="0"/>
              <a:t>דַּוְק</a:t>
            </a:r>
            <a:r>
              <a:rPr lang="he-IL" sz="5400" b="1" dirty="0" smtClean="0"/>
              <a:t>ָא כֵּ</a:t>
            </a:r>
            <a:r>
              <a:rPr lang="he-IL" sz="5400" b="1" dirty="0" err="1" smtClean="0"/>
              <a:t>ן </a:t>
            </a:r>
            <a:r>
              <a:rPr lang="he-IL" sz="5400" b="1" dirty="0" smtClean="0"/>
              <a:t>הִגִּיעָה.</a:t>
            </a:r>
            <a:endParaRPr lang="en-US" sz="5400" b="1" dirty="0" smtClean="0"/>
          </a:p>
          <a:p>
            <a:pPr algn="ctr"/>
            <a:endParaRPr lang="he-IL" sz="48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372200" y="0"/>
            <a:ext cx="2880320" cy="908720"/>
          </a:xfrm>
        </p:spPr>
        <p:txBody>
          <a:bodyPr>
            <a:normAutofit/>
          </a:bodyPr>
          <a:lstStyle/>
          <a:p>
            <a:r>
              <a:rPr lang="he-IL" b="1" dirty="0" smtClean="0"/>
              <a:t>חִיֵּךְ </a:t>
            </a:r>
            <a:r>
              <a:rPr lang="he-IL" b="1" dirty="0" err="1" smtClean="0"/>
              <a:t>הָא</a:t>
            </a:r>
            <a:r>
              <a:rPr lang="he-IL" b="1" dirty="0" smtClean="0"/>
              <a:t>ָב : </a:t>
            </a:r>
            <a:endParaRPr lang="he-IL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107504" y="188640"/>
            <a:ext cx="5976664" cy="2016224"/>
          </a:xfrm>
          <a:prstGeom prst="wedgeRoundRectCallout">
            <a:avLst>
              <a:gd name="adj1" fmla="val 18193"/>
              <a:gd name="adj2" fmla="val 116865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5400" dirty="0" smtClean="0"/>
          </a:p>
          <a:p>
            <a:pPr algn="ctr"/>
            <a:r>
              <a:rPr lang="he-IL" sz="5400" dirty="0" smtClean="0"/>
              <a:t>בֶּאֱמֶת? אֵיךְ זֶה, אִם כֵּן, </a:t>
            </a:r>
            <a:r>
              <a:rPr lang="he-IL" sz="5400" dirty="0" err="1" smtClean="0"/>
              <a:t>לֹ</a:t>
            </a:r>
            <a:r>
              <a:rPr lang="he-IL" sz="5400" dirty="0" smtClean="0"/>
              <a:t>א הִרְגַּשְׁנוּ </a:t>
            </a:r>
            <a:r>
              <a:rPr lang="he-IL" sz="5400" dirty="0" err="1" smtClean="0"/>
              <a:t>בּ</a:t>
            </a:r>
            <a:r>
              <a:rPr lang="he-IL" sz="5400" dirty="0" smtClean="0"/>
              <a:t>ָהּ?!</a:t>
            </a:r>
            <a:endParaRPr lang="en-US" sz="5400" b="1" dirty="0" smtClean="0"/>
          </a:p>
          <a:p>
            <a:pPr algn="ctr"/>
            <a:endParaRPr lang="he-IL" sz="48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263680" y="476672"/>
            <a:ext cx="2880320" cy="908720"/>
          </a:xfrm>
        </p:spPr>
        <p:txBody>
          <a:bodyPr>
            <a:noAutofit/>
          </a:bodyPr>
          <a:lstStyle/>
          <a:p>
            <a:r>
              <a:rPr lang="he-IL" sz="4800" b="1" dirty="0" smtClean="0"/>
              <a:t>תָּמְ</a:t>
            </a:r>
            <a:r>
              <a:rPr lang="he-IL" sz="4800" b="1" dirty="0" err="1" smtClean="0"/>
              <a:t>הוּ </a:t>
            </a:r>
            <a:r>
              <a:rPr lang="he-IL" sz="4800" b="1" dirty="0" smtClean="0"/>
              <a:t>הָאַחִים: </a:t>
            </a:r>
            <a:endParaRPr lang="he-IL" sz="4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800" b="1" dirty="0"/>
              <a:t>הַדָּבָר לֹא מָצָא </a:t>
            </a:r>
            <a:r>
              <a:rPr lang="he-IL" sz="4800" b="1" dirty="0" err="1"/>
              <a:t>חֵ</a:t>
            </a:r>
            <a:r>
              <a:rPr lang="he-IL" sz="4800" b="1" dirty="0"/>
              <a:t>ן כְּלָל בְּעֵינֵי </a:t>
            </a:r>
            <a:r>
              <a:rPr lang="he-IL" sz="4800" b="1" dirty="0" err="1"/>
              <a:t>הָא</a:t>
            </a:r>
            <a:r>
              <a:rPr lang="he-IL" sz="4800" b="1" dirty="0"/>
              <a:t>ָב </a:t>
            </a:r>
            <a:r>
              <a:rPr lang="he-IL" sz="4800" b="1" dirty="0" smtClean="0"/>
              <a:t>וְלָכֵן </a:t>
            </a:r>
            <a:r>
              <a:rPr lang="he-IL" sz="4800" b="1" dirty="0"/>
              <a:t>הֶחְלִיט הַחְלָטָה.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5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49"/>
          <a:stretch>
            <a:fillRect/>
          </a:stretch>
        </p:blipFill>
        <p:spPr bwMode="auto">
          <a:xfrm>
            <a:off x="5508104" y="1340768"/>
            <a:ext cx="3289548" cy="5953844"/>
          </a:xfrm>
          <a:prstGeom prst="rect">
            <a:avLst/>
          </a:prstGeom>
          <a:noFill/>
        </p:spPr>
      </p:pic>
      <p:sp>
        <p:nvSpPr>
          <p:cNvPr id="6" name="הסבר ענן 5"/>
          <p:cNvSpPr/>
          <p:nvPr/>
        </p:nvSpPr>
        <p:spPr>
          <a:xfrm>
            <a:off x="0" y="1916832"/>
            <a:ext cx="5148064" cy="2448272"/>
          </a:xfrm>
          <a:prstGeom prst="cloudCallout">
            <a:avLst>
              <a:gd name="adj1" fmla="val 64721"/>
              <a:gd name="adj2" fmla="val -1468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 smtClean="0">
                <a:solidFill>
                  <a:srgbClr val="FFC000"/>
                </a:solidFill>
              </a:rPr>
              <a:t>הַבָּנִים לֹא עַצְמָאִיִּים. </a:t>
            </a:r>
            <a:endParaRPr lang="he-IL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467544" y="188640"/>
            <a:ext cx="5976664" cy="2016224"/>
          </a:xfrm>
          <a:prstGeom prst="wedgeRoundRectCallout">
            <a:avLst>
              <a:gd name="adj1" fmla="val 54912"/>
              <a:gd name="adj2" fmla="val 143320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 smtClean="0"/>
              <a:t>הִרְגַּשְׁתֶם בְּנוֹכְחוּתָהּ וְעוֹד אֵיךְ.</a:t>
            </a:r>
            <a:endParaRPr lang="he-IL" sz="48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372200" y="0"/>
            <a:ext cx="2880320" cy="908720"/>
          </a:xfrm>
        </p:spPr>
        <p:txBody>
          <a:bodyPr>
            <a:noAutofit/>
          </a:bodyPr>
          <a:lstStyle/>
          <a:p>
            <a:r>
              <a:rPr lang="he-IL" sz="4800" b="1" dirty="0" smtClean="0"/>
              <a:t>אָמַר הָאָב: </a:t>
            </a:r>
            <a:endParaRPr lang="he-IL" sz="4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467544" y="188640"/>
            <a:ext cx="5976664" cy="2016224"/>
          </a:xfrm>
          <a:prstGeom prst="wedgeRoundRectCallout">
            <a:avLst>
              <a:gd name="adj1" fmla="val 54912"/>
              <a:gd name="adj2" fmla="val 143320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 smtClean="0"/>
              <a:t>הִרְגַּשְׁתֶם בְּנוֹכְחוּתָהּ וְעוֹד אֵיךְ.</a:t>
            </a:r>
            <a:endParaRPr lang="he-IL" sz="4800" b="1" dirty="0">
              <a:solidFill>
                <a:srgbClr val="FFC000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372200" y="0"/>
            <a:ext cx="2880320" cy="908720"/>
          </a:xfrm>
        </p:spPr>
        <p:txBody>
          <a:bodyPr>
            <a:noAutofit/>
          </a:bodyPr>
          <a:lstStyle/>
          <a:p>
            <a:r>
              <a:rPr lang="he-IL" sz="4800" b="1" dirty="0" smtClean="0"/>
              <a:t>אָמַר הָאָב: </a:t>
            </a:r>
            <a:endParaRPr lang="he-IL" sz="4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628800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0"/>
            <a:ext cx="8712968" cy="1844824"/>
          </a:xfrm>
          <a:prstGeom prst="wedgeRoundRectCallout">
            <a:avLst>
              <a:gd name="adj1" fmla="val 30599"/>
              <a:gd name="adj2" fmla="val 97059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3200" b="1" dirty="0" smtClean="0"/>
              <a:t>בְּרֶגַע שֶׁמְּצָאת</a:t>
            </a:r>
            <a:r>
              <a:rPr lang="he-IL" sz="3200" b="1" dirty="0" err="1" smtClean="0"/>
              <a:t>ֶם </a:t>
            </a:r>
            <a:r>
              <a:rPr lang="he-IL" sz="3200" b="1" dirty="0" smtClean="0"/>
              <a:t>אֶת עַצְמְכֶם </a:t>
            </a:r>
            <a:r>
              <a:rPr lang="he-IL" sz="3200" b="1" dirty="0" err="1" smtClean="0"/>
              <a:t>בְּמ</a:t>
            </a:r>
            <a:r>
              <a:rPr lang="he-IL" sz="3200" b="1" dirty="0" smtClean="0"/>
              <a:t>ַצָּב שֶל אֵין בְּרֵ</a:t>
            </a:r>
            <a:r>
              <a:rPr lang="he-IL" sz="3200" b="1" dirty="0" err="1" smtClean="0"/>
              <a:t>רָה </a:t>
            </a:r>
            <a:r>
              <a:rPr lang="he-IL" sz="3200" b="1" dirty="0" smtClean="0"/>
              <a:t>וְנוֹכַחְתֶּם שֶׁאֵין בַּסְּבִיבָה אִיש שֶׁיַעֲזוֹר </a:t>
            </a:r>
            <a:r>
              <a:rPr lang="he-IL" sz="3200" b="1" dirty="0" err="1" smtClean="0"/>
              <a:t>לָכ</a:t>
            </a:r>
            <a:r>
              <a:rPr lang="he-IL" sz="3200" b="1" dirty="0" smtClean="0"/>
              <a:t>ֶם, פְּעַלְתֶּם </a:t>
            </a:r>
            <a:r>
              <a:rPr lang="he-IL" sz="3200" b="1" dirty="0" err="1" smtClean="0"/>
              <a:t>בְּעַצ</a:t>
            </a:r>
            <a:r>
              <a:rPr lang="he-IL" sz="3200" b="1" dirty="0" smtClean="0"/>
              <a:t>ְמְכֶם כְּפִי שֶׁנִּדְרַשׁ </a:t>
            </a:r>
            <a:r>
              <a:rPr lang="he-IL" sz="3200" b="1" dirty="0" err="1" smtClean="0"/>
              <a:t>וְהוֹצֵ</a:t>
            </a:r>
            <a:r>
              <a:rPr lang="he-IL" sz="3200" b="1" dirty="0" smtClean="0"/>
              <a:t>אתֶם אֶת הָעֲגָלָה מִן </a:t>
            </a:r>
            <a:r>
              <a:rPr lang="he-IL" sz="3200" b="1" dirty="0" err="1" smtClean="0"/>
              <a:t>הַב</a:t>
            </a:r>
            <a:r>
              <a:rPr lang="he-IL" sz="3200" b="1" dirty="0" smtClean="0"/>
              <a:t>ֹּץ.</a:t>
            </a:r>
            <a:endParaRPr lang="he-I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07704" y="1484784"/>
            <a:ext cx="2664296" cy="5953844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728192"/>
          </a:xfrm>
        </p:spPr>
        <p:txBody>
          <a:bodyPr>
            <a:noAutofit/>
          </a:bodyPr>
          <a:lstStyle/>
          <a:p>
            <a:r>
              <a:rPr lang="he-IL" sz="3600" b="1" dirty="0" smtClean="0"/>
              <a:t>רַק אָז הֵבִינוּ בָּנָיו </a:t>
            </a:r>
            <a:r>
              <a:rPr lang="he-IL" sz="3600" b="1" dirty="0" err="1" smtClean="0"/>
              <a:t>כּ</a:t>
            </a:r>
            <a:r>
              <a:rPr lang="he-IL" sz="3600" b="1" dirty="0" smtClean="0"/>
              <a:t>ִי </a:t>
            </a:r>
            <a:r>
              <a:rPr lang="he-IL" sz="3600" b="1" dirty="0" err="1" smtClean="0"/>
              <a:t>אֵינְבּ</a:t>
            </a:r>
            <a:r>
              <a:rPr lang="he-IL" sz="3600" b="1" dirty="0" smtClean="0"/>
              <a:t>ְרֵר</a:t>
            </a:r>
            <a:r>
              <a:rPr lang="he-IL" sz="3600" b="1" dirty="0" err="1" smtClean="0"/>
              <a:t>ָה </a:t>
            </a:r>
            <a:r>
              <a:rPr lang="he-IL" sz="3600" b="1" dirty="0" smtClean="0"/>
              <a:t>אֵינָה קוֹסֶמֶת, לֹא חַיָּה </a:t>
            </a:r>
            <a:r>
              <a:rPr lang="he-IL" sz="3600" b="1" dirty="0" err="1" smtClean="0"/>
              <a:t>וְא</a:t>
            </a:r>
            <a:r>
              <a:rPr lang="he-IL" sz="3600" b="1" dirty="0" smtClean="0"/>
              <a:t>ַף לֹא מְכַשֵּׁפָה. הֵם חָשׁ</a:t>
            </a:r>
            <a:r>
              <a:rPr lang="he-IL" sz="3600" b="1" dirty="0" err="1" smtClean="0"/>
              <a:t>וּ </a:t>
            </a:r>
            <a:r>
              <a:rPr lang="he-IL" sz="3600" b="1" dirty="0" smtClean="0"/>
              <a:t>הֵיטֵב מַהִ</a:t>
            </a:r>
            <a:r>
              <a:rPr lang="he-IL" sz="3600" b="1" dirty="0" err="1" smtClean="0"/>
              <a:t>י </a:t>
            </a:r>
            <a:r>
              <a:rPr lang="he-IL" sz="3600" b="1" dirty="0" smtClean="0"/>
              <a:t>וּמִיהִי אוֹתָהּ </a:t>
            </a:r>
            <a:r>
              <a:rPr lang="he-IL" sz="3600" b="1" dirty="0" err="1" smtClean="0"/>
              <a:t>אֵי</a:t>
            </a:r>
            <a:r>
              <a:rPr lang="he-IL" sz="3600" b="1" dirty="0" smtClean="0"/>
              <a:t>ן-בְּרֵר</a:t>
            </a:r>
            <a:r>
              <a:rPr lang="he-IL" sz="3600" b="1" dirty="0" err="1" smtClean="0"/>
              <a:t>ָה, </a:t>
            </a:r>
            <a:r>
              <a:rPr lang="he-IL" sz="3600" b="1" dirty="0" smtClean="0"/>
              <a:t>שֶׁבִּזְכוּתָה נֶחֶלְצוּ </a:t>
            </a:r>
            <a:r>
              <a:rPr lang="he-IL" sz="3600" b="1" dirty="0" err="1" smtClean="0"/>
              <a:t>מִ</a:t>
            </a:r>
            <a:r>
              <a:rPr lang="he-IL" sz="3600" b="1" dirty="0" smtClean="0"/>
              <a:t>ן  הַצָּרָה </a:t>
            </a:r>
            <a:r>
              <a:rPr lang="he-IL" sz="3600" b="1" dirty="0" err="1" smtClean="0"/>
              <a:t>וְשׁ</a:t>
            </a:r>
            <a:r>
              <a:rPr lang="he-IL" sz="3600" b="1" dirty="0" smtClean="0"/>
              <a:t>ָבוּ לְבֵיתָם בְּשָׁלוֹם. </a:t>
            </a:r>
            <a:endParaRPr lang="he-IL" sz="36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Autofit/>
          </a:bodyPr>
          <a:lstStyle/>
          <a:p>
            <a:r>
              <a:rPr lang="he-IL" sz="7200" dirty="0" smtClean="0"/>
              <a:t>וּמֵאָז, </a:t>
            </a:r>
            <a:r>
              <a:rPr lang="he-IL" sz="7200" dirty="0" err="1" smtClean="0"/>
              <a:t>אַת</a:t>
            </a:r>
            <a:r>
              <a:rPr lang="he-IL" sz="7200" dirty="0" smtClean="0"/>
              <a:t>ֶּ</a:t>
            </a:r>
            <a:r>
              <a:rPr lang="he-IL" sz="7200" dirty="0" err="1" smtClean="0"/>
              <a:t>ם </a:t>
            </a:r>
            <a:r>
              <a:rPr lang="he-IL" sz="7200" dirty="0" smtClean="0"/>
              <a:t>וַדַּאי יוֹדְעִ</a:t>
            </a:r>
            <a:r>
              <a:rPr lang="he-IL" sz="7200" dirty="0" err="1" smtClean="0"/>
              <a:t>ים </a:t>
            </a:r>
            <a:r>
              <a:rPr lang="he-IL" sz="7200" dirty="0" smtClean="0"/>
              <a:t>וּמְבִינִים מֶה הָיָה...</a:t>
            </a:r>
            <a:endParaRPr lang="he-IL" sz="72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9648" y="0"/>
            <a:ext cx="4762872" cy="1138138"/>
          </a:xfrm>
        </p:spPr>
        <p:txBody>
          <a:bodyPr>
            <a:normAutofit/>
          </a:bodyPr>
          <a:lstStyle/>
          <a:p>
            <a:r>
              <a:rPr lang="he-IL" b="1" dirty="0"/>
              <a:t>לָיְלָה </a:t>
            </a:r>
            <a:r>
              <a:rPr lang="he-IL" b="1" dirty="0" err="1"/>
              <a:t>אֶח</a:t>
            </a:r>
            <a:r>
              <a:rPr lang="he-IL" b="1" dirty="0"/>
              <a:t>ָד אָמַר לָהֶם</a:t>
            </a:r>
            <a:r>
              <a:rPr lang="he-IL" b="1" dirty="0" smtClean="0"/>
              <a:t>:</a:t>
            </a:r>
            <a:endParaRPr lang="he-IL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260648"/>
            <a:ext cx="4536504" cy="3168352"/>
          </a:xfrm>
          <a:prstGeom prst="wedgeRoundRectCallout">
            <a:avLst>
              <a:gd name="adj1" fmla="val 88684"/>
              <a:gd name="adj2" fmla="val 43005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3200" b="1" dirty="0">
                <a:solidFill>
                  <a:srgbClr val="FFC000"/>
                </a:solidFill>
              </a:rPr>
              <a:t>שִׁמְעוּ </a:t>
            </a:r>
            <a:r>
              <a:rPr lang="he-IL" sz="3200" b="1" dirty="0" err="1">
                <a:solidFill>
                  <a:srgbClr val="FFC000"/>
                </a:solidFill>
              </a:rPr>
              <a:t>לִ</a:t>
            </a:r>
            <a:r>
              <a:rPr lang="he-IL" sz="3200" b="1" dirty="0">
                <a:solidFill>
                  <a:srgbClr val="FFC000"/>
                </a:solidFill>
              </a:rPr>
              <a:t>י, בָּנַי. שׁוּב אֵינְכֶם יְלָדִ</a:t>
            </a:r>
            <a:r>
              <a:rPr lang="he-IL" sz="3200" b="1" dirty="0" err="1">
                <a:solidFill>
                  <a:srgbClr val="FFC000"/>
                </a:solidFill>
              </a:rPr>
              <a:t>ים </a:t>
            </a:r>
            <a:r>
              <a:rPr lang="he-IL" sz="3200" b="1" dirty="0">
                <a:solidFill>
                  <a:srgbClr val="FFC000"/>
                </a:solidFill>
              </a:rPr>
              <a:t>קְטַנִּים, כִּי </a:t>
            </a:r>
            <a:r>
              <a:rPr lang="he-IL" sz="3200" b="1" dirty="0" err="1">
                <a:solidFill>
                  <a:srgbClr val="FFC000"/>
                </a:solidFill>
              </a:rPr>
              <a:t>אִ</a:t>
            </a:r>
            <a:r>
              <a:rPr lang="he-IL" sz="3200" b="1" dirty="0">
                <a:solidFill>
                  <a:srgbClr val="FFC000"/>
                </a:solidFill>
              </a:rPr>
              <a:t>ם נְעָרִים, וּמְסֻגָּלִי</a:t>
            </a:r>
            <a:r>
              <a:rPr lang="he-IL" sz="3200" b="1" dirty="0" err="1">
                <a:solidFill>
                  <a:srgbClr val="FFC000"/>
                </a:solidFill>
              </a:rPr>
              <a:t>ם </a:t>
            </a:r>
            <a:r>
              <a:rPr lang="he-IL" sz="3200" b="1" dirty="0">
                <a:solidFill>
                  <a:srgbClr val="FFC000"/>
                </a:solidFill>
              </a:rPr>
              <a:t>אַתּ</a:t>
            </a:r>
            <a:r>
              <a:rPr lang="he-IL" sz="3200" b="1" dirty="0" err="1">
                <a:solidFill>
                  <a:srgbClr val="FFC000"/>
                </a:solidFill>
              </a:rPr>
              <a:t>ֶם </a:t>
            </a:r>
            <a:r>
              <a:rPr lang="he-IL" sz="3200" b="1" dirty="0">
                <a:solidFill>
                  <a:srgbClr val="FFC000"/>
                </a:solidFill>
              </a:rPr>
              <a:t>לָצֵאת </a:t>
            </a:r>
            <a:r>
              <a:rPr lang="he-IL" sz="3200" b="1" dirty="0" smtClean="0">
                <a:solidFill>
                  <a:srgbClr val="FFC000"/>
                </a:solidFill>
              </a:rPr>
              <a:t>מָחָר </a:t>
            </a:r>
            <a:r>
              <a:rPr lang="he-IL" sz="3200" b="1" dirty="0">
                <a:solidFill>
                  <a:srgbClr val="FFC000"/>
                </a:solidFill>
              </a:rPr>
              <a:t>לַחְטֹב עֵצִים בִּלְעָדַי. עָלַ</a:t>
            </a:r>
            <a:r>
              <a:rPr lang="he-IL" sz="3200" b="1" dirty="0" err="1">
                <a:solidFill>
                  <a:srgbClr val="FFC000"/>
                </a:solidFill>
              </a:rPr>
              <a:t>י לִנְ</a:t>
            </a:r>
            <a:r>
              <a:rPr lang="he-IL" sz="3200" b="1" dirty="0">
                <a:solidFill>
                  <a:srgbClr val="FFC000"/>
                </a:solidFill>
              </a:rPr>
              <a:t>סֹע</a:t>
            </a:r>
            <a:r>
              <a:rPr lang="he-IL" sz="3200" b="1" dirty="0" err="1">
                <a:solidFill>
                  <a:srgbClr val="FFC000"/>
                </a:solidFill>
              </a:rPr>
              <a:t>ַ </a:t>
            </a:r>
            <a:r>
              <a:rPr lang="he-IL" sz="3200" b="1" dirty="0">
                <a:solidFill>
                  <a:srgbClr val="FFC000"/>
                </a:solidFill>
              </a:rPr>
              <a:t>הָעִירָה בְּאֹפֶן </a:t>
            </a:r>
            <a:r>
              <a:rPr lang="he-IL" sz="3200" b="1" dirty="0" err="1">
                <a:solidFill>
                  <a:srgbClr val="FFC000"/>
                </a:solidFill>
              </a:rPr>
              <a:t>דָחו</a:t>
            </a:r>
            <a:r>
              <a:rPr lang="he-IL" sz="3200" b="1" dirty="0">
                <a:solidFill>
                  <a:srgbClr val="FFC000"/>
                </a:solidFill>
              </a:rPr>
              <a:t>ּף</a:t>
            </a:r>
            <a:r>
              <a:rPr lang="he-IL" sz="3200" b="1" dirty="0" smtClean="0">
                <a:solidFill>
                  <a:srgbClr val="FFC000"/>
                </a:solidFill>
              </a:rPr>
              <a:t>.</a:t>
            </a:r>
            <a:endParaRPr lang="en-US" sz="3200" b="1" dirty="0">
              <a:solidFill>
                <a:srgbClr val="FFC000"/>
              </a:solidFill>
            </a:endParaRPr>
          </a:p>
          <a:p>
            <a:pPr algn="ctr"/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12776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9648" y="0"/>
            <a:ext cx="4762872" cy="1138138"/>
          </a:xfrm>
        </p:spPr>
        <p:txBody>
          <a:bodyPr>
            <a:normAutofit/>
          </a:bodyPr>
          <a:lstStyle/>
          <a:p>
            <a:r>
              <a:rPr lang="he-IL" b="1" dirty="0" smtClean="0"/>
              <a:t>הִקְשָׁה </a:t>
            </a:r>
            <a:r>
              <a:rPr lang="he-IL" b="1" dirty="0" err="1" smtClean="0"/>
              <a:t>הַב</a:t>
            </a:r>
            <a:r>
              <a:rPr lang="he-IL" b="1" dirty="0" smtClean="0"/>
              <a:t>ֵּן הָאֶחָד:</a:t>
            </a:r>
            <a:endParaRPr lang="he-IL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251520" y="260648"/>
            <a:ext cx="4536504" cy="1872208"/>
          </a:xfrm>
          <a:prstGeom prst="wedgeRoundRectCallout">
            <a:avLst>
              <a:gd name="adj1" fmla="val 29558"/>
              <a:gd name="adj2" fmla="val 129290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5400" dirty="0" smtClean="0">
                <a:solidFill>
                  <a:srgbClr val="FFFF00"/>
                </a:solidFill>
              </a:rPr>
              <a:t>אֵיךְ נוּכַ</a:t>
            </a:r>
            <a:r>
              <a:rPr lang="he-IL" sz="5400" dirty="0" err="1" smtClean="0">
                <a:solidFill>
                  <a:srgbClr val="FFFF00"/>
                </a:solidFill>
              </a:rPr>
              <a:t>ל </a:t>
            </a:r>
            <a:r>
              <a:rPr lang="he-IL" sz="5400" dirty="0" smtClean="0">
                <a:solidFill>
                  <a:srgbClr val="FFFF00"/>
                </a:solidFill>
              </a:rPr>
              <a:t>לָצֵאת לַיַּ</a:t>
            </a:r>
            <a:r>
              <a:rPr lang="he-IL" sz="5400" dirty="0" err="1" smtClean="0">
                <a:solidFill>
                  <a:srgbClr val="FFFF00"/>
                </a:solidFill>
              </a:rPr>
              <a:t>עַר </a:t>
            </a:r>
            <a:r>
              <a:rPr lang="he-IL" sz="5400" dirty="0" smtClean="0">
                <a:solidFill>
                  <a:srgbClr val="FFFF00"/>
                </a:solidFill>
              </a:rPr>
              <a:t>לְבַדֵּנוּ?</a:t>
            </a:r>
            <a:endParaRPr lang="he-IL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84784"/>
            <a:ext cx="5953844" cy="5953844"/>
          </a:xfrm>
          <a:prstGeom prst="rect">
            <a:avLst/>
          </a:prstGeom>
          <a:noFill/>
        </p:spPr>
      </p:pic>
      <p:pic>
        <p:nvPicPr>
          <p:cNvPr id="9" name="Picture 2" descr="http://www.clipartclipart.com/_images_300/A_father_and_son_at_the_zoo_100719-044834-9050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51"/>
          <a:stretch>
            <a:fillRect/>
          </a:stretch>
        </p:blipFill>
        <p:spPr bwMode="auto">
          <a:xfrm>
            <a:off x="1979712" y="1412776"/>
            <a:ext cx="2664296" cy="595384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40152" y="0"/>
            <a:ext cx="3312368" cy="1138138"/>
          </a:xfrm>
        </p:spPr>
        <p:txBody>
          <a:bodyPr>
            <a:normAutofit/>
          </a:bodyPr>
          <a:lstStyle/>
          <a:p>
            <a:r>
              <a:rPr lang="he-IL" b="1" dirty="0"/>
              <a:t>חָשַׁשׁ </a:t>
            </a:r>
            <a:r>
              <a:rPr lang="he-IL" b="1" dirty="0" err="1" smtClean="0"/>
              <a:t>הַשׁ</a:t>
            </a:r>
            <a:r>
              <a:rPr lang="he-IL" b="1" dirty="0" smtClean="0"/>
              <a:t>ֵנִי:</a:t>
            </a:r>
            <a:endParaRPr lang="he-IL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323528" y="188640"/>
            <a:ext cx="5832648" cy="1683568"/>
          </a:xfrm>
          <a:prstGeom prst="wedgeRoundRectCallout">
            <a:avLst>
              <a:gd name="adj1" fmla="val 38472"/>
              <a:gd name="adj2" fmla="val 166651"/>
              <a:gd name="adj3" fmla="val 16667"/>
            </a:avLst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5400" b="1" dirty="0">
                <a:solidFill>
                  <a:srgbClr val="FFFF00"/>
                </a:solidFill>
              </a:rPr>
              <a:t>וּמָה יִּהְיֶה אִם תִּקְרֶה לָנוּ </a:t>
            </a:r>
            <a:r>
              <a:rPr lang="he-IL" sz="5400" b="1" dirty="0" smtClean="0">
                <a:solidFill>
                  <a:srgbClr val="FFFF00"/>
                </a:solidFill>
              </a:rPr>
              <a:t>תּקָלָה </a:t>
            </a:r>
            <a:r>
              <a:rPr lang="he-IL" sz="5400" b="1" dirty="0">
                <a:solidFill>
                  <a:srgbClr val="FFFF00"/>
                </a:solidFill>
              </a:rPr>
              <a:t>בַּדֶּרֶךְ</a:t>
            </a:r>
            <a:r>
              <a:rPr lang="he-IL" sz="5400" b="1" dirty="0" smtClean="0">
                <a:solidFill>
                  <a:srgbClr val="FFFF00"/>
                </a:solidFill>
              </a:rPr>
              <a:t>?</a:t>
            </a:r>
            <a:endParaRPr lang="he-IL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9260</TotalTime>
  <Words>915</Words>
  <Application>Microsoft Office PowerPoint</Application>
  <PresentationFormat>‫הצגה על המסך (4:3)</PresentationFormat>
  <Paragraphs>159</Paragraphs>
  <Slides>64</Slides>
  <Notes>0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64</vt:i4>
      </vt:variant>
    </vt:vector>
  </HeadingPairs>
  <TitlesOfParts>
    <vt:vector size="65" baseType="lpstr">
      <vt:lpstr>ערכת נושא Office</vt:lpstr>
      <vt:lpstr>מִיהִי אֵינְבְּרֵרָה?  קוֹסֶמֶת הִיא אוֹ מְכַשֵּׁפָה? </vt:lpstr>
      <vt:lpstr>סִפּוּר זֶה הִגִּיעַ אֵלֵינוּ מֵאַחַת מֵאַרְצוֹת הַבַּלְקָן – יָוָן, בּוּלְגַרְיָה אוֹ יוּגוֹסְלַבְיָה.</vt:lpstr>
      <vt:lpstr> זֶה סִפּוּר שֶׁכְּדַאי לְהַכִּירוֹ, וְאוּלַי אַף לְהַרְהֵר בּוֹ. </vt:lpstr>
      <vt:lpstr>וּבְכֵן, הָיֹה הָיָה אָב אֶחָד וְלוֹ שְׁנֵי בָּנִים, שֶׁהָיוּ נְכוֹנִים לַעֲזֹר לוֹ בְּכָל עֲבוֹדָה.</vt:lpstr>
      <vt:lpstr>אַךְ הֵם לֹא הָיוּ עַצְמָאִיִּים וְלַעֲבֹד לְבַדָּם לֹא יָדְעוּ.</vt:lpstr>
      <vt:lpstr>הַדָּבָר לֹא מָצָא חֵן כְּלָל בְּעֵינֵי הָאָב וְלָכֵן הֶחְלִיט הַחְלָטָה.</vt:lpstr>
      <vt:lpstr>לָיְלָה אֶחָד אָמַר לָהֶם:</vt:lpstr>
      <vt:lpstr>הִקְשָׁה הַבֵּן הָאֶחָד:</vt:lpstr>
      <vt:lpstr>חָשַׁשׁ הַשֵׁנִי:</vt:lpstr>
      <vt:lpstr>שָׁאַל הָאָב:</vt:lpstr>
      <vt:lpstr>אָמְרוּ שְׁנֵי הַבָּנִים יַחַד:</vt:lpstr>
      <vt:lpstr>שְׁנֵי הַבָּנִים פֵרְטוּ:</vt:lpstr>
      <vt:lpstr>מצגת של PowerPoint</vt:lpstr>
      <vt:lpstr>מצגת של PowerPoint</vt:lpstr>
      <vt:lpstr>מצגת של PowerPoint</vt:lpstr>
      <vt:lpstr>תּקָלוֹת רַבּוֹת וְשׁוֹנוֹת פֵּרְטוּ, כִּי חָשְׁשׁוּ לָצֵאת לַיַּעַר וּלְהַרְחִיק לֶכֶת לְלֹא אֲבִיהֶם לְצִדָּם. </vt:lpstr>
      <vt:lpstr>מצגת של PowerPoint</vt:lpstr>
      <vt:lpstr>תָּמַהּ הַבֵּן הָאֶחָד :</vt:lpstr>
      <vt:lpstr>שָׁאַל הַשֵּׁנִי:</vt:lpstr>
      <vt:lpstr>תָּמְהוּ הַשְּׁנַיִם:</vt:lpstr>
      <vt:lpstr>תָּמְהוּ הַשְּׁנַיִם:</vt:lpstr>
      <vt:lpstr>תָּמְהוּ הַשְּׁנַיִם:</vt:lpstr>
      <vt:lpstr>מצגת של PowerPoint</vt:lpstr>
      <vt:lpstr>לַמָּחֳרָת בַּבֹּקֶר יָצָא הָאָב אֶל הָעִיר.</vt:lpstr>
      <vt:lpstr>הַבָּנִים רָתְמוּ אֶת הָעֲגָלָה לַסּוּס.</vt:lpstr>
      <vt:lpstr>הַבָּנִים עָשׂוּ אֶת דַּרְכָּם לְעֵבֶר הַיַּעַר.</vt:lpstr>
      <vt:lpstr>הַבָּנִים כָּרְתוּ עֵצִים וַעֲנָפִים רַבִּים, כְּפִי שֶׁלָּמְדוּ מִן הָעֲבוֹדָה עִם אֲבִיהֶם בַּיַּעַר.</vt:lpstr>
      <vt:lpstr>הַבָּנִים הֶעְמִיסוּ הַכֹּל עַל הָעֲגָלָה .</vt:lpstr>
      <vt:lpstr>הַבָּנִים אָמְרוּ לָשׁוּב הַבַּיְתָה שְׂמֵחִים וּמְרֻצִּים, כִּי בִּצְעוּ כָּל מַה שֶׁהֻטַּל עֲלֵיהֶם.</vt:lpstr>
      <vt:lpstr>הָעֲגָלָה הָעֲמוּסָה חָלְפָה בְּדַרְכָּה לְיַד הַנַּחַל.</vt:lpstr>
      <vt:lpstr>בְּשֶׁל הַגְּשָׁמִים שֶׁיָּרְדוּ, וְאוּלַי בִּגְלַל מֵי הַנַּחַל שֶׁגָּאוּ – נוֹצַר בֹּץ רַב וְהָעֲגָלָה שָׁקְעָה בּוֹ וְלֹא זָזָה.</vt:lpstr>
      <vt:lpstr>שָׁאֲלוּ הַנְּעָרִים אִישׁ אֶת אָחִיו:</vt:lpstr>
      <vt:lpstr>מצגת של PowerPoint</vt:lpstr>
      <vt:lpstr>נִזְכַּר אַחַד הַבָּנִים וּמִיָּד קָרָא:</vt:lpstr>
      <vt:lpstr> צָעַק הַנַּעַר בְּכֹל כֹּחַ גְרוֹנוֹ:</vt:lpstr>
      <vt:lpstr>אַךְ אִישׁ לֹא בָּא.</vt:lpstr>
      <vt:lpstr>בֵּינְתַיִם שָׁקְעָה הַשֶּׁמֶשׁ, חֲשֵׁכָה אָפְפָה אֶת הַיַּעַר, גֶשֶׁם הֵחֵל לָרֶדֶת וְהָיָה קַר. </vt:lpstr>
      <vt:lpstr>אָמַר אַחַד הַבָּנִים לְאָחִיו:</vt:lpstr>
      <vt:lpstr>מֵרָחוֹק שָׁמְעוּ שְׁאָגָה שֶׁל חַיַּת טֶרֶף – אַרְיֵה אוֹ נָמֵר – וּמְאֹד פָּחֲדוּ.</vt:lpstr>
      <vt:lpstr> הִטּוּ שְׁנֵיהֶם כָּתֵף וְדָחֲפוּ, אַךְ הָעֲגָלָה לֹא זָזָה.</vt:lpstr>
      <vt:lpstr> הִצִּיעַ הָאָח הַשֵּׁנִי:</vt:lpstr>
      <vt:lpstr> הוֹרִידוּ הָאַחִים עֵצִים אֲחָדִים מֵעַל הָעֲגָלָה, הִנִּיחוּ אוֹתָם עַל הַדֶּרֶךְ הַבֻּצִּית.</vt:lpstr>
      <vt:lpstr>הָאַחִים זֵרְזוּ אֶת הַסּוּס, הֵאִיצוּ בּוֹ וְדָחְפוּ מֵאָחוֹר כְּדֵי לַעֲזוֹר לוֹ – אַךְ הָעֲגָלָה לֹא זָזָה.</vt:lpstr>
      <vt:lpstr>פָּרְקוּ הַנְּעָרִים מִן הָעֲגָלָה חֵלֶק מִן הָעֵצִים.</vt:lpstr>
      <vt:lpstr>הַנְּעָרִים עָבְדוּ קָשֶׁה כְּדֵי לַעֲזוֹר לַסּוּס. זֵעָה נָטְפָה מִמִּצְחָם לַמְרוֹת הַלַּיְלָה הַקַּר.</vt:lpstr>
      <vt:lpstr>וְהִנֵּה זָזָה הָעֲגָלָה מְעַט.</vt:lpstr>
      <vt:lpstr>וְעוֹד קְצָת.</vt:lpstr>
      <vt:lpstr>עָלוּ הַגַּלְגַּלִּים הַקִּדְמִיִּים עַל הָעֲנָפִים, וְגַם הָאֲחוֹרִיִּים נֶחֶלְצוּ מִן הַבֹּץ.</vt:lpstr>
      <vt:lpstr>לֹא עָבְרָה שָׁעָה אֲרֻכָּה וְהָעֲגָלָה הָעָמְסָה מֵחָדָשׁ וְעָשְׁתָה אֶת דַּרְכָּהּ בְּבִטְחָה הַבַּיְתָה.</vt:lpstr>
      <vt:lpstr>תָּמַהּ אֲבִיהֶם, אֲשֶׁר שָׁב לְעֵת לַיְלָה מִן הָעִיר וְנוֹכַח כִּי רַק עַתָּה שָׁבוּ בָּנָיו עִם הָעֲגָלָה עֲמוּסַת הָעֵצִים מִן הַיַּעַר.</vt:lpstr>
      <vt:lpstr>סִפֵּר לוֹ אַחַד הָאַחִים: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אָמְרוּ שְׁנֵי הָאַחִים : </vt:lpstr>
      <vt:lpstr>חִיֵּךְ הָאָב : </vt:lpstr>
      <vt:lpstr>תָּמְהוּ הָאַחִים: </vt:lpstr>
      <vt:lpstr>אָמַר הָאָב: </vt:lpstr>
      <vt:lpstr>אָמַר הָאָב: </vt:lpstr>
      <vt:lpstr>מצגת של PowerPoint</vt:lpstr>
      <vt:lpstr>רַק אָז הֵבִינוּ בָּנָיו כִּי אֵינְבְּרֵרָה אֵינָה קוֹסֶמֶת, לֹא חַיָּה וְאַף לֹא מְכַשֵּׁפָה. הֵם חָשׁוּ הֵיטֵב מַהִי וּמִיהִי אוֹתָהּ אֵין-בְּרֵרָה, שֶׁבִּזְכוּתָה נֶחֶלְצוּ מִן  הַצָּרָה וְשָׁבוּ לְבֵיתָם בְּשָׁלוֹם. </vt:lpstr>
      <vt:lpstr>וּמֵאָז, אַתֶּם וַדַּאי יוֹדְעִים וּמְבִינִים מֶה הָיָה...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מִיהִי אֵינְבְּרֵרָה? קוֹסֶמֶת הִיא אוֹ מְכַשֵּׁפָה?</dc:title>
  <dc:creator>PURIT</dc:creator>
  <cp:lastModifiedBy>PURIT</cp:lastModifiedBy>
  <cp:revision>134</cp:revision>
  <dcterms:created xsi:type="dcterms:W3CDTF">2012-08-21T13:45:12Z</dcterms:created>
  <dcterms:modified xsi:type="dcterms:W3CDTF">2012-11-18T14:27:15Z</dcterms:modified>
</cp:coreProperties>
</file>